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56" r:id="rId2"/>
    <p:sldId id="258" r:id="rId3"/>
    <p:sldId id="308" r:id="rId4"/>
    <p:sldId id="304" r:id="rId5"/>
    <p:sldId id="311" r:id="rId6"/>
    <p:sldId id="305" r:id="rId7"/>
    <p:sldId id="310" r:id="rId8"/>
    <p:sldId id="312" r:id="rId9"/>
    <p:sldId id="306" r:id="rId10"/>
    <p:sldId id="307" r:id="rId11"/>
    <p:sldId id="330" r:id="rId12"/>
    <p:sldId id="260" r:id="rId13"/>
    <p:sldId id="261" r:id="rId14"/>
    <p:sldId id="265" r:id="rId15"/>
    <p:sldId id="266" r:id="rId16"/>
    <p:sldId id="271" r:id="rId17"/>
    <p:sldId id="326" r:id="rId18"/>
    <p:sldId id="272" r:id="rId19"/>
    <p:sldId id="329" r:id="rId20"/>
    <p:sldId id="269" r:id="rId21"/>
    <p:sldId id="270" r:id="rId22"/>
    <p:sldId id="275" r:id="rId23"/>
    <p:sldId id="274" r:id="rId24"/>
    <p:sldId id="276" r:id="rId25"/>
    <p:sldId id="281" r:id="rId26"/>
    <p:sldId id="327" r:id="rId27"/>
    <p:sldId id="300" r:id="rId28"/>
    <p:sldId id="289" r:id="rId29"/>
    <p:sldId id="285" r:id="rId30"/>
    <p:sldId id="288" r:id="rId31"/>
    <p:sldId id="291" r:id="rId32"/>
    <p:sldId id="292" r:id="rId33"/>
    <p:sldId id="328" r:id="rId34"/>
    <p:sldId id="295" r:id="rId35"/>
    <p:sldId id="297" r:id="rId36"/>
    <p:sldId id="298" r:id="rId37"/>
    <p:sldId id="301" r:id="rId38"/>
    <p:sldId id="320" r:id="rId39"/>
    <p:sldId id="303" r:id="rId40"/>
    <p:sldId id="331" r:id="rId41"/>
    <p:sldId id="302" r:id="rId42"/>
    <p:sldId id="325" r:id="rId43"/>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001E"/>
    <a:srgbClr val="640015"/>
    <a:srgbClr val="B75C5A"/>
    <a:srgbClr val="008790"/>
    <a:srgbClr val="500061"/>
    <a:srgbClr val="210028"/>
    <a:srgbClr val="0062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2" autoAdjust="0"/>
    <p:restoredTop sz="69381" autoAdjust="0"/>
  </p:normalViewPr>
  <p:slideViewPr>
    <p:cSldViewPr>
      <p:cViewPr>
        <p:scale>
          <a:sx n="50" d="100"/>
          <a:sy n="50" d="100"/>
        </p:scale>
        <p:origin x="-1866" y="-96"/>
      </p:cViewPr>
      <p:guideLst>
        <p:guide orient="horz" pos="2160"/>
        <p:guide pos="2880"/>
      </p:guideLst>
    </p:cSldViewPr>
  </p:slideViewPr>
  <p:outlineViewPr>
    <p:cViewPr>
      <p:scale>
        <a:sx n="33" d="100"/>
        <a:sy n="33" d="100"/>
      </p:scale>
      <p:origin x="0" y="10698"/>
    </p:cViewPr>
  </p:outlineViewPr>
  <p:notesTextViewPr>
    <p:cViewPr>
      <p:scale>
        <a:sx n="1" d="1"/>
        <a:sy n="1" d="1"/>
      </p:scale>
      <p:origin x="0" y="0"/>
    </p:cViewPr>
  </p:notesTextViewPr>
  <p:notesViewPr>
    <p:cSldViewPr>
      <p:cViewPr varScale="1">
        <p:scale>
          <a:sx n="56" d="100"/>
          <a:sy n="56" d="100"/>
        </p:scale>
        <p:origin x="-286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ABAD0EA-A85A-4CC3-87AD-A63C5AC0C575}" type="datetimeFigureOut">
              <a:rPr lang="es-AR" smtClean="0"/>
              <a:t>20/03/2018</a:t>
            </a:fld>
            <a:endParaRPr lang="es-A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A5AFF8A-FD4B-4F25-9E62-1B270A15F0C8}" type="slidenum">
              <a:rPr lang="es-AR" smtClean="0"/>
              <a:t>‹#›</a:t>
            </a:fld>
            <a:endParaRPr lang="es-AR"/>
          </a:p>
        </p:txBody>
      </p:sp>
    </p:spTree>
    <p:extLst>
      <p:ext uri="{BB962C8B-B14F-4D97-AF65-F5344CB8AC3E}">
        <p14:creationId xmlns:p14="http://schemas.microsoft.com/office/powerpoint/2010/main" val="11207184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09E90B-37D2-4791-8FE4-2AF47CCDBA73}" type="datetimeFigureOut">
              <a:rPr lang="es-AR" smtClean="0"/>
              <a:t>20/03/2018</a:t>
            </a:fld>
            <a:endParaRPr lang="es-A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0B5C30-2FAF-4234-B529-B2059A601576}" type="slidenum">
              <a:rPr lang="es-AR" smtClean="0"/>
              <a:t>‹#›</a:t>
            </a:fld>
            <a:endParaRPr lang="es-AR"/>
          </a:p>
        </p:txBody>
      </p:sp>
    </p:spTree>
    <p:extLst>
      <p:ext uri="{BB962C8B-B14F-4D97-AF65-F5344CB8AC3E}">
        <p14:creationId xmlns:p14="http://schemas.microsoft.com/office/powerpoint/2010/main" val="1486159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s-AR"/>
          </a:p>
        </p:txBody>
      </p:sp>
      <p:sp>
        <p:nvSpPr>
          <p:cNvPr id="4" name="Slide Number Placeholder 3"/>
          <p:cNvSpPr>
            <a:spLocks noGrp="1"/>
          </p:cNvSpPr>
          <p:nvPr>
            <p:ph type="sldNum" sz="quarter" idx="10"/>
          </p:nvPr>
        </p:nvSpPr>
        <p:spPr/>
        <p:txBody>
          <a:bodyPr/>
          <a:lstStyle/>
          <a:p>
            <a:fld id="{1F0B5C30-2FAF-4234-B529-B2059A601576}" type="slidenum">
              <a:rPr lang="es-AR" smtClean="0"/>
              <a:t>1</a:t>
            </a:fld>
            <a:endParaRPr lang="es-AR"/>
          </a:p>
        </p:txBody>
      </p:sp>
    </p:spTree>
    <p:extLst>
      <p:ext uri="{BB962C8B-B14F-4D97-AF65-F5344CB8AC3E}">
        <p14:creationId xmlns:p14="http://schemas.microsoft.com/office/powerpoint/2010/main" val="195342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Para la </a:t>
            </a:r>
            <a:r>
              <a:rPr lang="en-US" err="1" smtClean="0"/>
              <a:t>caracterización</a:t>
            </a:r>
            <a:r>
              <a:rPr lang="en-US" smtClean="0"/>
              <a:t> de la </a:t>
            </a:r>
            <a:r>
              <a:rPr lang="en-US" err="1" smtClean="0"/>
              <a:t>climatología</a:t>
            </a:r>
            <a:r>
              <a:rPr lang="en-US" baseline="0" smtClean="0"/>
              <a:t> de la </a:t>
            </a:r>
            <a:r>
              <a:rPr lang="en-US" baseline="0" err="1" smtClean="0"/>
              <a:t>onda</a:t>
            </a:r>
            <a:r>
              <a:rPr lang="en-US" baseline="0" smtClean="0"/>
              <a:t> 3 se </a:t>
            </a:r>
            <a:r>
              <a:rPr lang="en-US" baseline="0" err="1" smtClean="0"/>
              <a:t>usaron</a:t>
            </a:r>
            <a:r>
              <a:rPr lang="en-US" baseline="0" smtClean="0"/>
              <a:t> </a:t>
            </a:r>
            <a:r>
              <a:rPr lang="en-US" baseline="0" err="1" smtClean="0"/>
              <a:t>datos</a:t>
            </a:r>
            <a:r>
              <a:rPr lang="en-US" baseline="0" smtClean="0"/>
              <a:t> </a:t>
            </a:r>
            <a:r>
              <a:rPr lang="en-US" baseline="0" err="1" smtClean="0"/>
              <a:t>provenientes</a:t>
            </a:r>
            <a:r>
              <a:rPr lang="en-US" baseline="0" smtClean="0"/>
              <a:t> del </a:t>
            </a:r>
            <a:r>
              <a:rPr lang="en-US" baseline="0" err="1" smtClean="0"/>
              <a:t>reanálisis</a:t>
            </a:r>
            <a:r>
              <a:rPr lang="en-US" baseline="0" smtClean="0"/>
              <a:t> de NCEP </a:t>
            </a:r>
            <a:r>
              <a:rPr lang="en-US" baseline="0" err="1" smtClean="0"/>
              <a:t>para</a:t>
            </a:r>
            <a:r>
              <a:rPr lang="en-US" baseline="0" smtClean="0"/>
              <a:t> el </a:t>
            </a:r>
            <a:r>
              <a:rPr lang="en-US" baseline="0" err="1" smtClean="0"/>
              <a:t>período</a:t>
            </a:r>
            <a:r>
              <a:rPr lang="en-US" baseline="0" smtClean="0"/>
              <a:t> 1985-2015. </a:t>
            </a:r>
            <a:r>
              <a:rPr lang="en-US" baseline="0" err="1" smtClean="0"/>
              <a:t>Tiene</a:t>
            </a:r>
            <a:r>
              <a:rPr lang="en-US" baseline="0" smtClean="0"/>
              <a:t> </a:t>
            </a:r>
            <a:r>
              <a:rPr lang="en-US" baseline="0" err="1" smtClean="0"/>
              <a:t>una</a:t>
            </a:r>
            <a:r>
              <a:rPr lang="en-US" baseline="0" smtClean="0"/>
              <a:t> </a:t>
            </a:r>
            <a:r>
              <a:rPr lang="en-US" baseline="0" err="1" smtClean="0"/>
              <a:t>resolución</a:t>
            </a:r>
            <a:r>
              <a:rPr lang="en-US" baseline="0" smtClean="0"/>
              <a:t> de 2.5 </a:t>
            </a:r>
            <a:r>
              <a:rPr lang="en-US" baseline="0" err="1" smtClean="0"/>
              <a:t>grados</a:t>
            </a:r>
            <a:r>
              <a:rPr lang="en-US" baseline="0" smtClean="0"/>
              <a:t> en </a:t>
            </a:r>
            <a:r>
              <a:rPr lang="en-US" baseline="0" err="1" smtClean="0"/>
              <a:t>latitud</a:t>
            </a:r>
            <a:r>
              <a:rPr lang="en-US" baseline="0" smtClean="0"/>
              <a:t> y </a:t>
            </a:r>
            <a:r>
              <a:rPr lang="en-US" baseline="0" err="1" smtClean="0"/>
              <a:t>longitud</a:t>
            </a:r>
            <a:r>
              <a:rPr lang="en-US" baseline="0" smtClean="0"/>
              <a:t> y 17 </a:t>
            </a:r>
            <a:r>
              <a:rPr lang="en-US" baseline="0" err="1" smtClean="0"/>
              <a:t>niveles</a:t>
            </a:r>
            <a:r>
              <a:rPr lang="en-US" baseline="0" smtClean="0"/>
              <a:t> </a:t>
            </a:r>
            <a:r>
              <a:rPr lang="en-US" baseline="0" err="1" smtClean="0"/>
              <a:t>verticales</a:t>
            </a:r>
            <a:r>
              <a:rPr lang="en-US" baseline="0" smtClean="0"/>
              <a:t> entre 1000 y 10hPa. </a:t>
            </a:r>
          </a:p>
          <a:p>
            <a:endParaRPr lang="en-US" baseline="0" smtClean="0"/>
          </a:p>
          <a:p>
            <a:r>
              <a:rPr lang="en-US" baseline="0" err="1" smtClean="0"/>
              <a:t>Por</a:t>
            </a:r>
            <a:r>
              <a:rPr lang="en-US" baseline="0" smtClean="0"/>
              <a:t> </a:t>
            </a:r>
            <a:r>
              <a:rPr lang="en-US" baseline="0" err="1" smtClean="0"/>
              <a:t>otro</a:t>
            </a:r>
            <a:r>
              <a:rPr lang="en-US" baseline="0" smtClean="0"/>
              <a:t> </a:t>
            </a:r>
            <a:r>
              <a:rPr lang="en-US" baseline="0" err="1" smtClean="0"/>
              <a:t>lado</a:t>
            </a:r>
            <a:r>
              <a:rPr lang="en-US" baseline="0" smtClean="0"/>
              <a:t>, </a:t>
            </a:r>
            <a:r>
              <a:rPr lang="en-US" baseline="0" err="1" smtClean="0"/>
              <a:t>para</a:t>
            </a:r>
            <a:r>
              <a:rPr lang="en-US" baseline="0" smtClean="0"/>
              <a:t> </a:t>
            </a:r>
            <a:r>
              <a:rPr lang="en-US" baseline="0" err="1" smtClean="0"/>
              <a:t>las</a:t>
            </a:r>
            <a:r>
              <a:rPr lang="en-US" baseline="0" smtClean="0"/>
              <a:t> </a:t>
            </a:r>
            <a:r>
              <a:rPr lang="en-US" baseline="0" err="1" smtClean="0"/>
              <a:t>corridas</a:t>
            </a:r>
            <a:r>
              <a:rPr lang="en-US" baseline="0" smtClean="0"/>
              <a:t> de </a:t>
            </a:r>
            <a:r>
              <a:rPr lang="en-US" baseline="0" err="1" smtClean="0"/>
              <a:t>sensibilidad</a:t>
            </a:r>
            <a:r>
              <a:rPr lang="en-US" baseline="0" smtClean="0"/>
              <a:t> se </a:t>
            </a:r>
            <a:r>
              <a:rPr lang="en-US" baseline="0" err="1" smtClean="0"/>
              <a:t>usó</a:t>
            </a:r>
            <a:r>
              <a:rPr lang="en-US" baseline="0" smtClean="0"/>
              <a:t> el </a:t>
            </a:r>
            <a:r>
              <a:rPr lang="en-US" baseline="0" err="1" smtClean="0"/>
              <a:t>modelo</a:t>
            </a:r>
            <a:r>
              <a:rPr lang="en-US" baseline="0" smtClean="0"/>
              <a:t> SPEEDY, </a:t>
            </a:r>
            <a:r>
              <a:rPr lang="en-US" baseline="0" err="1" smtClean="0"/>
              <a:t>que</a:t>
            </a:r>
            <a:r>
              <a:rPr lang="en-US" baseline="0" smtClean="0"/>
              <a:t> </a:t>
            </a:r>
            <a:r>
              <a:rPr lang="en-US" baseline="0" err="1" smtClean="0"/>
              <a:t>es</a:t>
            </a:r>
            <a:r>
              <a:rPr lang="en-US" baseline="0" smtClean="0"/>
              <a:t> un </a:t>
            </a:r>
            <a:r>
              <a:rPr lang="en-US" baseline="0" err="1" smtClean="0"/>
              <a:t>modelo</a:t>
            </a:r>
            <a:r>
              <a:rPr lang="en-US" baseline="0" smtClean="0"/>
              <a:t> </a:t>
            </a:r>
            <a:r>
              <a:rPr lang="en-US" baseline="0" err="1" smtClean="0"/>
              <a:t>climático</a:t>
            </a:r>
            <a:r>
              <a:rPr lang="en-US" baseline="0" smtClean="0"/>
              <a:t> de </a:t>
            </a:r>
            <a:r>
              <a:rPr lang="en-US" baseline="0" err="1" smtClean="0"/>
              <a:t>complejidad</a:t>
            </a:r>
            <a:r>
              <a:rPr lang="en-US" baseline="0" smtClean="0"/>
              <a:t> </a:t>
            </a:r>
            <a:r>
              <a:rPr lang="en-US" baseline="0" err="1" smtClean="0"/>
              <a:t>intermedia</a:t>
            </a:r>
            <a:r>
              <a:rPr lang="en-US" baseline="0" smtClean="0"/>
              <a:t> con 3.75 </a:t>
            </a:r>
            <a:r>
              <a:rPr lang="en-US" baseline="0" err="1" smtClean="0"/>
              <a:t>grados</a:t>
            </a:r>
            <a:r>
              <a:rPr lang="en-US" baseline="0" smtClean="0"/>
              <a:t> de </a:t>
            </a:r>
            <a:r>
              <a:rPr lang="en-US" baseline="0" err="1" smtClean="0"/>
              <a:t>resolución</a:t>
            </a:r>
            <a:r>
              <a:rPr lang="en-US" baseline="0" smtClean="0"/>
              <a:t> en </a:t>
            </a:r>
            <a:r>
              <a:rPr lang="en-US" baseline="0" err="1" smtClean="0"/>
              <a:t>latitud</a:t>
            </a:r>
            <a:r>
              <a:rPr lang="en-US" baseline="0" smtClean="0"/>
              <a:t> y </a:t>
            </a:r>
            <a:r>
              <a:rPr lang="en-US" baseline="0" err="1" smtClean="0"/>
              <a:t>longitud</a:t>
            </a:r>
            <a:r>
              <a:rPr lang="en-US" baseline="0" smtClean="0"/>
              <a:t> y 8 </a:t>
            </a:r>
            <a:r>
              <a:rPr lang="en-US" baseline="0" err="1" smtClean="0"/>
              <a:t>niveles</a:t>
            </a:r>
            <a:r>
              <a:rPr lang="en-US" baseline="0" smtClean="0"/>
              <a:t> </a:t>
            </a:r>
            <a:r>
              <a:rPr lang="en-US" baseline="0" err="1" smtClean="0"/>
              <a:t>verticales</a:t>
            </a:r>
            <a:r>
              <a:rPr lang="en-US" baseline="0" smtClean="0"/>
              <a:t> entre 925 y 30hPa. El </a:t>
            </a:r>
            <a:r>
              <a:rPr lang="en-US" baseline="0" err="1" smtClean="0"/>
              <a:t>modelo</a:t>
            </a:r>
            <a:r>
              <a:rPr lang="en-US" baseline="0" smtClean="0"/>
              <a:t> </a:t>
            </a:r>
            <a:r>
              <a:rPr lang="en-US" baseline="0" err="1" smtClean="0"/>
              <a:t>incluye</a:t>
            </a:r>
            <a:r>
              <a:rPr lang="en-US" baseline="0" smtClean="0"/>
              <a:t> </a:t>
            </a:r>
            <a:r>
              <a:rPr lang="en-US" baseline="0" err="1" smtClean="0"/>
              <a:t>parametrizaciones</a:t>
            </a:r>
            <a:r>
              <a:rPr lang="en-US" baseline="0" smtClean="0"/>
              <a:t> simples de </a:t>
            </a:r>
            <a:r>
              <a:rPr lang="en-US" baseline="0" err="1" smtClean="0"/>
              <a:t>convección</a:t>
            </a:r>
            <a:r>
              <a:rPr lang="en-US" baseline="0" smtClean="0"/>
              <a:t>, </a:t>
            </a:r>
            <a:r>
              <a:rPr lang="en-US" baseline="0" err="1" smtClean="0"/>
              <a:t>radiación</a:t>
            </a:r>
            <a:r>
              <a:rPr lang="en-US" baseline="0" smtClean="0"/>
              <a:t>, </a:t>
            </a:r>
            <a:r>
              <a:rPr lang="en-US" baseline="0" err="1" smtClean="0"/>
              <a:t>flujos</a:t>
            </a:r>
            <a:r>
              <a:rPr lang="en-US" baseline="0" smtClean="0"/>
              <a:t> </a:t>
            </a:r>
            <a:r>
              <a:rPr lang="en-US" baseline="0" err="1" smtClean="0"/>
              <a:t>verticales</a:t>
            </a:r>
            <a:r>
              <a:rPr lang="en-US" baseline="0" smtClean="0"/>
              <a:t> ,</a:t>
            </a:r>
            <a:r>
              <a:rPr lang="en-US" baseline="0" err="1" smtClean="0"/>
              <a:t>etc</a:t>
            </a:r>
            <a:r>
              <a:rPr lang="en-US" baseline="0" smtClean="0"/>
              <a:t>, y </a:t>
            </a:r>
            <a:r>
              <a:rPr lang="en-US" baseline="0" err="1" smtClean="0"/>
              <a:t>modelos</a:t>
            </a:r>
            <a:r>
              <a:rPr lang="en-US" baseline="0" smtClean="0"/>
              <a:t> simples de </a:t>
            </a:r>
            <a:r>
              <a:rPr lang="en-US" baseline="0" err="1" smtClean="0"/>
              <a:t>suelo</a:t>
            </a:r>
            <a:r>
              <a:rPr lang="en-US" baseline="0" smtClean="0"/>
              <a:t>, mar y </a:t>
            </a:r>
            <a:r>
              <a:rPr lang="en-US" baseline="0" err="1" smtClean="0"/>
              <a:t>hielo</a:t>
            </a:r>
            <a:r>
              <a:rPr lang="en-US" baseline="0" smtClean="0"/>
              <a:t>. </a:t>
            </a:r>
          </a:p>
          <a:p>
            <a:endParaRPr lang="en-US" baseline="0" smtClean="0"/>
          </a:p>
        </p:txBody>
      </p:sp>
      <p:sp>
        <p:nvSpPr>
          <p:cNvPr id="4" name="Slide Number Placeholder 3"/>
          <p:cNvSpPr>
            <a:spLocks noGrp="1"/>
          </p:cNvSpPr>
          <p:nvPr>
            <p:ph type="sldNum" sz="quarter" idx="10"/>
          </p:nvPr>
        </p:nvSpPr>
        <p:spPr/>
        <p:txBody>
          <a:bodyPr/>
          <a:lstStyle/>
          <a:p>
            <a:fld id="{1F0B5C30-2FAF-4234-B529-B2059A601576}" type="slidenum">
              <a:rPr lang="es-AR" smtClean="0"/>
              <a:t>10</a:t>
            </a:fld>
            <a:endParaRPr lang="es-AR"/>
          </a:p>
        </p:txBody>
      </p:sp>
    </p:spTree>
    <p:extLst>
      <p:ext uri="{BB962C8B-B14F-4D97-AF65-F5344CB8AC3E}">
        <p14:creationId xmlns:p14="http://schemas.microsoft.com/office/powerpoint/2010/main" val="4011652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En </a:t>
            </a:r>
            <a:r>
              <a:rPr lang="en-US" baseline="0" dirty="0" err="1" smtClean="0"/>
              <a:t>cuanto</a:t>
            </a:r>
            <a:r>
              <a:rPr lang="en-US" baseline="0" dirty="0" smtClean="0"/>
              <a:t> a </a:t>
            </a:r>
            <a:r>
              <a:rPr lang="en-US" baseline="0" dirty="0" err="1" smtClean="0"/>
              <a:t>las</a:t>
            </a:r>
            <a:r>
              <a:rPr lang="en-US" baseline="0" dirty="0" smtClean="0"/>
              <a:t> </a:t>
            </a:r>
            <a:r>
              <a:rPr lang="en-US" baseline="0" dirty="0" err="1" smtClean="0"/>
              <a:t>metodologías</a:t>
            </a:r>
            <a:r>
              <a:rPr lang="en-US" baseline="0" dirty="0" smtClean="0"/>
              <a:t> </a:t>
            </a:r>
            <a:r>
              <a:rPr lang="en-US" baseline="0" dirty="0" err="1" smtClean="0"/>
              <a:t>usadas</a:t>
            </a:r>
            <a:r>
              <a:rPr lang="en-US" baseline="0" dirty="0" smtClean="0"/>
              <a:t> en </a:t>
            </a:r>
            <a:r>
              <a:rPr lang="en-US" baseline="0" dirty="0" err="1" smtClean="0"/>
              <a:t>esta</a:t>
            </a:r>
            <a:r>
              <a:rPr lang="en-US" baseline="0" dirty="0" smtClean="0"/>
              <a:t> </a:t>
            </a:r>
            <a:r>
              <a:rPr lang="en-US" baseline="0" dirty="0" err="1" smtClean="0"/>
              <a:t>presentación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Por</a:t>
            </a:r>
            <a:r>
              <a:rPr lang="en-US" baseline="0" dirty="0" smtClean="0"/>
              <a:t> </a:t>
            </a:r>
            <a:r>
              <a:rPr lang="en-US" baseline="0" dirty="0" smtClean="0"/>
              <a:t>un </a:t>
            </a:r>
            <a:r>
              <a:rPr lang="en-US" baseline="0" dirty="0" err="1" smtClean="0"/>
              <a:t>lado</a:t>
            </a:r>
            <a:r>
              <a:rPr lang="en-US" baseline="0" dirty="0" smtClean="0"/>
              <a:t> </a:t>
            </a:r>
            <a:r>
              <a:rPr lang="en-US" baseline="0" dirty="0" err="1" smtClean="0"/>
              <a:t>para</a:t>
            </a:r>
            <a:r>
              <a:rPr lang="en-US" baseline="0" dirty="0" smtClean="0"/>
              <a:t> la </a:t>
            </a:r>
            <a:r>
              <a:rPr lang="en-US" baseline="0" dirty="0" err="1" smtClean="0"/>
              <a:t>descomposición</a:t>
            </a:r>
            <a:r>
              <a:rPr lang="en-US" baseline="0" dirty="0" smtClean="0"/>
              <a:t> de los </a:t>
            </a:r>
            <a:r>
              <a:rPr lang="en-US" baseline="0" dirty="0" err="1" smtClean="0"/>
              <a:t>campos</a:t>
            </a:r>
            <a:r>
              <a:rPr lang="en-US" baseline="0" dirty="0" smtClean="0"/>
              <a:t> de </a:t>
            </a:r>
            <a:r>
              <a:rPr lang="en-US" baseline="0" dirty="0" err="1" smtClean="0"/>
              <a:t>geopotencial</a:t>
            </a:r>
            <a:r>
              <a:rPr lang="en-US" baseline="0" dirty="0" smtClean="0"/>
              <a:t> en </a:t>
            </a:r>
            <a:r>
              <a:rPr lang="en-US" baseline="0" dirty="0" err="1" smtClean="0"/>
              <a:t>contribuciones</a:t>
            </a:r>
            <a:r>
              <a:rPr lang="en-US" baseline="0" dirty="0" smtClean="0"/>
              <a:t> </a:t>
            </a:r>
            <a:r>
              <a:rPr lang="en-US" baseline="0" dirty="0" err="1" smtClean="0"/>
              <a:t>asociadas</a:t>
            </a:r>
            <a:r>
              <a:rPr lang="en-US" baseline="0" dirty="0" smtClean="0"/>
              <a:t> a </a:t>
            </a:r>
            <a:r>
              <a:rPr lang="en-US" baseline="0" dirty="0" err="1" smtClean="0"/>
              <a:t>cada</a:t>
            </a:r>
            <a:r>
              <a:rPr lang="en-US" baseline="0" dirty="0" smtClean="0"/>
              <a:t> </a:t>
            </a:r>
            <a:r>
              <a:rPr lang="en-US" baseline="0" dirty="0" err="1" smtClean="0"/>
              <a:t>número</a:t>
            </a:r>
            <a:r>
              <a:rPr lang="en-US" baseline="0" dirty="0" smtClean="0"/>
              <a:t> de </a:t>
            </a:r>
            <a:r>
              <a:rPr lang="en-US" baseline="0" dirty="0" err="1" smtClean="0"/>
              <a:t>onda</a:t>
            </a:r>
            <a:r>
              <a:rPr lang="en-US" baseline="0" dirty="0" smtClean="0"/>
              <a:t> se </a:t>
            </a:r>
            <a:r>
              <a:rPr lang="en-US" baseline="0" dirty="0" err="1" smtClean="0"/>
              <a:t>utilizaron</a:t>
            </a:r>
            <a:r>
              <a:rPr lang="en-US" baseline="0" dirty="0" smtClean="0"/>
              <a:t> Fourier y wavelets.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Mediante</a:t>
            </a:r>
            <a:r>
              <a:rPr lang="en-US" baseline="0" dirty="0" smtClean="0"/>
              <a:t> </a:t>
            </a:r>
            <a:r>
              <a:rPr lang="en-US" baseline="0" dirty="0" err="1" smtClean="0"/>
              <a:t>fourier</a:t>
            </a:r>
            <a:r>
              <a:rPr lang="en-US" baseline="0" dirty="0" smtClean="0"/>
              <a:t> se </a:t>
            </a:r>
            <a:r>
              <a:rPr lang="en-US" baseline="0" dirty="0" err="1" smtClean="0"/>
              <a:t>obtiene</a:t>
            </a:r>
            <a:r>
              <a:rPr lang="en-US" baseline="0" dirty="0" smtClean="0"/>
              <a:t> </a:t>
            </a:r>
            <a:r>
              <a:rPr lang="en-US" baseline="0" dirty="0" err="1" smtClean="0"/>
              <a:t>una</a:t>
            </a:r>
            <a:r>
              <a:rPr lang="en-US" baseline="0" dirty="0" smtClean="0"/>
              <a:t> </a:t>
            </a:r>
            <a:r>
              <a:rPr lang="en-US" baseline="0" dirty="0" err="1" smtClean="0"/>
              <a:t>Amplitud</a:t>
            </a:r>
            <a:r>
              <a:rPr lang="en-US" baseline="0" dirty="0" smtClean="0"/>
              <a:t>, </a:t>
            </a:r>
            <a:r>
              <a:rPr lang="en-US" baseline="0" dirty="0" err="1" smtClean="0"/>
              <a:t>Fase</a:t>
            </a:r>
            <a:r>
              <a:rPr lang="en-US" baseline="0" dirty="0" smtClean="0"/>
              <a:t> </a:t>
            </a:r>
            <a:r>
              <a:rPr lang="en-US" baseline="0" dirty="0" smtClean="0"/>
              <a:t>y </a:t>
            </a:r>
            <a:r>
              <a:rPr lang="en-US" baseline="0" dirty="0" err="1" smtClean="0"/>
              <a:t>Varianza</a:t>
            </a:r>
            <a:r>
              <a:rPr lang="en-US" baseline="0" dirty="0" smtClean="0"/>
              <a:t> </a:t>
            </a:r>
            <a:r>
              <a:rPr lang="en-US" baseline="0" dirty="0" err="1" smtClean="0"/>
              <a:t>explicada</a:t>
            </a:r>
            <a:r>
              <a:rPr lang="en-US" baseline="0" dirty="0" smtClean="0"/>
              <a:t> </a:t>
            </a:r>
            <a:r>
              <a:rPr lang="en-US" baseline="0" dirty="0" err="1" smtClean="0"/>
              <a:t>por</a:t>
            </a:r>
            <a:r>
              <a:rPr lang="en-US" baseline="0" dirty="0" smtClean="0"/>
              <a:t> </a:t>
            </a:r>
            <a:r>
              <a:rPr lang="en-US" baseline="0" dirty="0" err="1" smtClean="0"/>
              <a:t>cada</a:t>
            </a:r>
            <a:r>
              <a:rPr lang="en-US" baseline="0" dirty="0" smtClean="0"/>
              <a:t> </a:t>
            </a:r>
            <a:r>
              <a:rPr lang="en-US" baseline="0" dirty="0" err="1" smtClean="0"/>
              <a:t>onda</a:t>
            </a:r>
            <a:r>
              <a:rPr lang="en-US" baseline="0" dirty="0" smtClean="0"/>
              <a:t> </a:t>
            </a:r>
            <a:r>
              <a:rPr lang="en-US" baseline="0" dirty="0" err="1" smtClean="0"/>
              <a:t>para</a:t>
            </a:r>
            <a:r>
              <a:rPr lang="en-US" baseline="0" dirty="0" smtClean="0"/>
              <a:t> </a:t>
            </a:r>
            <a:r>
              <a:rPr lang="en-US" baseline="0" dirty="0" err="1" smtClean="0"/>
              <a:t>cada</a:t>
            </a:r>
            <a:r>
              <a:rPr lang="en-US" baseline="0" dirty="0" smtClean="0"/>
              <a:t> </a:t>
            </a:r>
            <a:r>
              <a:rPr lang="en-US" baseline="0" dirty="0" err="1" smtClean="0"/>
              <a:t>círculo</a:t>
            </a:r>
            <a:r>
              <a:rPr lang="en-US" baseline="0" dirty="0" smtClean="0"/>
              <a:t> de </a:t>
            </a:r>
            <a:r>
              <a:rPr lang="en-US" baseline="0" dirty="0" err="1" smtClean="0"/>
              <a:t>latitud</a:t>
            </a:r>
            <a:r>
              <a:rPr lang="en-US" baseline="0" dirty="0" smtClean="0"/>
              <a:t>.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Wavelets, en </a:t>
            </a:r>
            <a:r>
              <a:rPr lang="en-US" baseline="0" dirty="0" err="1" smtClean="0"/>
              <a:t>cambio</a:t>
            </a:r>
            <a:r>
              <a:rPr lang="en-US" baseline="0" dirty="0" smtClean="0"/>
              <a:t>, </a:t>
            </a:r>
            <a:r>
              <a:rPr lang="en-US" baseline="0" dirty="0" err="1" smtClean="0"/>
              <a:t>permite</a:t>
            </a:r>
            <a:r>
              <a:rPr lang="en-US" baseline="0" dirty="0" smtClean="0"/>
              <a:t> </a:t>
            </a:r>
            <a:r>
              <a:rPr lang="en-US" baseline="0" dirty="0" err="1" smtClean="0"/>
              <a:t>estos</a:t>
            </a:r>
            <a:r>
              <a:rPr lang="en-US" baseline="0" dirty="0" smtClean="0"/>
              <a:t> </a:t>
            </a:r>
            <a:r>
              <a:rPr lang="en-US" baseline="0" dirty="0" err="1" smtClean="0"/>
              <a:t>parámetros</a:t>
            </a:r>
            <a:r>
              <a:rPr lang="en-US" baseline="0" dirty="0" smtClean="0"/>
              <a:t> </a:t>
            </a:r>
            <a:r>
              <a:rPr lang="en-US" baseline="0" dirty="0" err="1" smtClean="0"/>
              <a:t>varíen</a:t>
            </a:r>
            <a:r>
              <a:rPr lang="en-US" baseline="0" dirty="0" smtClean="0"/>
              <a:t> </a:t>
            </a:r>
            <a:r>
              <a:rPr lang="en-US" baseline="0" dirty="0" err="1" smtClean="0"/>
              <a:t>zonalmente</a:t>
            </a:r>
            <a:r>
              <a:rPr lang="en-US" baseline="0" dirty="0" smtClean="0"/>
              <a:t>.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 </a:t>
            </a:r>
            <a:r>
              <a:rPr lang="en-US" baseline="0" dirty="0" err="1" smtClean="0"/>
              <a:t>partir</a:t>
            </a:r>
            <a:r>
              <a:rPr lang="en-US" baseline="0" dirty="0" smtClean="0"/>
              <a:t> de la </a:t>
            </a:r>
            <a:r>
              <a:rPr lang="en-US" baseline="0" dirty="0" err="1" smtClean="0"/>
              <a:t>amplitud</a:t>
            </a:r>
            <a:r>
              <a:rPr lang="en-US" baseline="0" dirty="0" smtClean="0"/>
              <a:t> y la </a:t>
            </a:r>
            <a:r>
              <a:rPr lang="en-US" baseline="0" dirty="0" err="1" smtClean="0"/>
              <a:t>fase</a:t>
            </a:r>
            <a:r>
              <a:rPr lang="en-US" baseline="0" dirty="0" smtClean="0"/>
              <a:t> </a:t>
            </a:r>
            <a:r>
              <a:rPr lang="en-US" baseline="0" dirty="0" err="1" smtClean="0"/>
              <a:t>obtenida</a:t>
            </a:r>
            <a:r>
              <a:rPr lang="en-US" baseline="0" dirty="0" smtClean="0"/>
              <a:t> </a:t>
            </a:r>
            <a:r>
              <a:rPr lang="en-US" baseline="0" dirty="0" err="1" smtClean="0"/>
              <a:t>mediante</a:t>
            </a:r>
            <a:r>
              <a:rPr lang="en-US" baseline="0" dirty="0" smtClean="0"/>
              <a:t> </a:t>
            </a:r>
            <a:r>
              <a:rPr lang="en-US" baseline="0" dirty="0" err="1" smtClean="0"/>
              <a:t>fourier</a:t>
            </a:r>
            <a:r>
              <a:rPr lang="en-US" baseline="0" dirty="0" smtClean="0"/>
              <a:t>, se </a:t>
            </a:r>
            <a:r>
              <a:rPr lang="en-US" baseline="0" dirty="0" err="1" smtClean="0"/>
              <a:t>reconstruyeron</a:t>
            </a:r>
            <a:r>
              <a:rPr lang="en-US" baseline="0" dirty="0" smtClean="0"/>
              <a:t> los </a:t>
            </a:r>
            <a:r>
              <a:rPr lang="en-US" baseline="0" dirty="0" err="1" smtClean="0"/>
              <a:t>campos</a:t>
            </a:r>
            <a:r>
              <a:rPr lang="en-US" baseline="0" dirty="0" smtClean="0"/>
              <a:t> </a:t>
            </a:r>
            <a:r>
              <a:rPr lang="en-US" baseline="0" dirty="0" err="1" smtClean="0"/>
              <a:t>idealizados</a:t>
            </a:r>
            <a:r>
              <a:rPr lang="en-US" baseline="0" dirty="0" smtClean="0"/>
              <a:t> de </a:t>
            </a:r>
            <a:r>
              <a:rPr lang="en-US" baseline="0" dirty="0" err="1" smtClean="0"/>
              <a:t>las</a:t>
            </a:r>
            <a:r>
              <a:rPr lang="en-US" baseline="0" dirty="0" smtClean="0"/>
              <a:t> </a:t>
            </a:r>
            <a:r>
              <a:rPr lang="en-US" baseline="0" dirty="0" err="1" smtClean="0"/>
              <a:t>anomalías</a:t>
            </a:r>
            <a:r>
              <a:rPr lang="en-US" baseline="0" dirty="0" smtClean="0"/>
              <a:t> </a:t>
            </a:r>
            <a:r>
              <a:rPr lang="en-US" baseline="0" dirty="0" err="1" smtClean="0"/>
              <a:t>zonales</a:t>
            </a:r>
            <a:r>
              <a:rPr lang="en-US" baseline="0" dirty="0" smtClean="0"/>
              <a:t> de </a:t>
            </a:r>
            <a:r>
              <a:rPr lang="en-US" baseline="0" dirty="0" err="1" smtClean="0"/>
              <a:t>geopotencial</a:t>
            </a:r>
            <a:r>
              <a:rPr lang="en-US" baseline="0" dirty="0" smtClean="0"/>
              <a:t> </a:t>
            </a:r>
            <a:r>
              <a:rPr lang="en-US" baseline="0" dirty="0" err="1" smtClean="0"/>
              <a:t>asociados</a:t>
            </a:r>
            <a:r>
              <a:rPr lang="en-US" baseline="0" dirty="0" smtClean="0"/>
              <a:t> a la </a:t>
            </a:r>
            <a:r>
              <a:rPr lang="en-US" baseline="0" dirty="0" err="1" smtClean="0"/>
              <a:t>onda</a:t>
            </a:r>
            <a:r>
              <a:rPr lang="en-US" baseline="0" dirty="0" smtClean="0"/>
              <a:t> 3.</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Finalmente</a:t>
            </a:r>
            <a:r>
              <a:rPr lang="en-US" baseline="0" dirty="0" smtClean="0"/>
              <a:t>, se </a:t>
            </a:r>
            <a:r>
              <a:rPr lang="en-US" baseline="0" dirty="0" err="1" smtClean="0"/>
              <a:t>realizaron</a:t>
            </a:r>
            <a:r>
              <a:rPr lang="en-US" baseline="0" dirty="0" smtClean="0"/>
              <a:t> </a:t>
            </a:r>
            <a:r>
              <a:rPr lang="en-US" baseline="0" dirty="0" err="1" smtClean="0"/>
              <a:t>regresiones</a:t>
            </a:r>
            <a:r>
              <a:rPr lang="en-US" baseline="0" dirty="0" smtClean="0"/>
              <a:t> entre la </a:t>
            </a:r>
            <a:r>
              <a:rPr lang="en-US" baseline="0" dirty="0" err="1" smtClean="0"/>
              <a:t>actividad</a:t>
            </a:r>
            <a:r>
              <a:rPr lang="en-US" baseline="0" dirty="0" smtClean="0"/>
              <a:t> de la </a:t>
            </a:r>
            <a:r>
              <a:rPr lang="en-US" baseline="0" dirty="0" err="1" smtClean="0"/>
              <a:t>onda</a:t>
            </a:r>
            <a:r>
              <a:rPr lang="en-US" baseline="0" dirty="0" smtClean="0"/>
              <a:t> 3 y </a:t>
            </a:r>
            <a:r>
              <a:rPr lang="en-US" baseline="0" dirty="0" err="1" smtClean="0"/>
              <a:t>campos</a:t>
            </a:r>
            <a:r>
              <a:rPr lang="en-US" baseline="0" dirty="0" smtClean="0"/>
              <a:t> de </a:t>
            </a:r>
            <a:r>
              <a:rPr lang="en-US" baseline="0" dirty="0" err="1" smtClean="0"/>
              <a:t>geopotencial</a:t>
            </a:r>
            <a:r>
              <a:rPr lang="en-US" baseline="0" dirty="0" smtClean="0"/>
              <a:t> y de </a:t>
            </a:r>
            <a:r>
              <a:rPr lang="en-US" baseline="0" dirty="0" err="1" smtClean="0"/>
              <a:t>función</a:t>
            </a:r>
            <a:r>
              <a:rPr lang="en-US" baseline="0" dirty="0" smtClean="0"/>
              <a:t> </a:t>
            </a:r>
            <a:r>
              <a:rPr lang="en-US" baseline="0" dirty="0" err="1" smtClean="0"/>
              <a:t>corriente</a:t>
            </a:r>
            <a:r>
              <a:rPr lang="en-US" baseline="0" dirty="0" smtClean="0"/>
              <a:t> </a:t>
            </a:r>
            <a:r>
              <a:rPr lang="en-US" baseline="0" dirty="0" err="1" smtClean="0"/>
              <a:t>para</a:t>
            </a:r>
            <a:r>
              <a:rPr lang="en-US" baseline="0" dirty="0" smtClean="0"/>
              <a:t> </a:t>
            </a:r>
            <a:r>
              <a:rPr lang="en-US" baseline="0" dirty="0" err="1" smtClean="0"/>
              <a:t>analizar</a:t>
            </a:r>
            <a:r>
              <a:rPr lang="en-US" baseline="0" dirty="0" smtClean="0"/>
              <a:t> el </a:t>
            </a:r>
            <a:r>
              <a:rPr lang="en-US" baseline="0" dirty="0" err="1" smtClean="0"/>
              <a:t>estado</a:t>
            </a:r>
            <a:r>
              <a:rPr lang="en-US" baseline="0" dirty="0" smtClean="0"/>
              <a:t> </a:t>
            </a:r>
            <a:r>
              <a:rPr lang="en-US" baseline="0" dirty="0" err="1" smtClean="0"/>
              <a:t>típico</a:t>
            </a:r>
            <a:r>
              <a:rPr lang="en-US" baseline="0" dirty="0" smtClean="0"/>
              <a:t> de la </a:t>
            </a:r>
            <a:r>
              <a:rPr lang="en-US" baseline="0" dirty="0" err="1" smtClean="0"/>
              <a:t>circulación</a:t>
            </a:r>
            <a:r>
              <a:rPr lang="en-US" baseline="0" dirty="0" smtClean="0"/>
              <a:t> </a:t>
            </a:r>
            <a:r>
              <a:rPr lang="en-US" baseline="0" dirty="0" err="1" smtClean="0"/>
              <a:t>asociado</a:t>
            </a:r>
            <a:r>
              <a:rPr lang="en-US" baseline="0" dirty="0" smtClean="0"/>
              <a:t> a </a:t>
            </a:r>
            <a:r>
              <a:rPr lang="en-US" baseline="0" dirty="0" err="1" smtClean="0"/>
              <a:t>una</a:t>
            </a:r>
            <a:r>
              <a:rPr lang="en-US" baseline="0" dirty="0" smtClean="0"/>
              <a:t> </a:t>
            </a:r>
            <a:r>
              <a:rPr lang="en-US" baseline="0" dirty="0" err="1" smtClean="0"/>
              <a:t>onda</a:t>
            </a:r>
            <a:r>
              <a:rPr lang="en-US" baseline="0" dirty="0" smtClean="0"/>
              <a:t> 3 </a:t>
            </a:r>
            <a:r>
              <a:rPr lang="en-US" baseline="0" dirty="0" err="1" smtClean="0"/>
              <a:t>activa</a:t>
            </a:r>
            <a:r>
              <a:rPr lang="en-US" baseline="0" dirty="0" smtClean="0"/>
              <a:t>. </a:t>
            </a:r>
            <a:endParaRPr lang="es-AR" dirty="0" smtClean="0"/>
          </a:p>
          <a:p>
            <a:endParaRPr lang="en-US" dirty="0" smtClean="0"/>
          </a:p>
        </p:txBody>
      </p:sp>
      <p:sp>
        <p:nvSpPr>
          <p:cNvPr id="4" name="Slide Number Placeholder 3"/>
          <p:cNvSpPr>
            <a:spLocks noGrp="1"/>
          </p:cNvSpPr>
          <p:nvPr>
            <p:ph type="sldNum" sz="quarter" idx="10"/>
          </p:nvPr>
        </p:nvSpPr>
        <p:spPr/>
        <p:txBody>
          <a:bodyPr/>
          <a:lstStyle/>
          <a:p>
            <a:fld id="{1F0B5C30-2FAF-4234-B529-B2059A601576}" type="slidenum">
              <a:rPr lang="es-AR" smtClean="0"/>
              <a:t>11</a:t>
            </a:fld>
            <a:endParaRPr lang="es-AR"/>
          </a:p>
        </p:txBody>
      </p:sp>
    </p:spTree>
    <p:extLst>
      <p:ext uri="{BB962C8B-B14F-4D97-AF65-F5344CB8AC3E}">
        <p14:creationId xmlns:p14="http://schemas.microsoft.com/office/powerpoint/2010/main" val="3195285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a:t>
            </a:r>
            <a:r>
              <a:rPr lang="en-US" baseline="0" smtClean="0"/>
              <a:t> </a:t>
            </a:r>
          </a:p>
          <a:p>
            <a:r>
              <a:rPr lang="en-US" err="1" smtClean="0"/>
              <a:t>Primero</a:t>
            </a:r>
            <a:r>
              <a:rPr lang="en-US" baseline="0" smtClean="0"/>
              <a:t> </a:t>
            </a:r>
            <a:r>
              <a:rPr lang="en-US" baseline="0" err="1" smtClean="0"/>
              <a:t>voy</a:t>
            </a:r>
            <a:r>
              <a:rPr lang="en-US" baseline="0" smtClean="0"/>
              <a:t> a </a:t>
            </a:r>
            <a:r>
              <a:rPr lang="en-US" baseline="0" err="1" smtClean="0"/>
              <a:t>mostrar</a:t>
            </a:r>
            <a:r>
              <a:rPr lang="en-US" baseline="0" smtClean="0"/>
              <a:t> la </a:t>
            </a:r>
            <a:r>
              <a:rPr lang="en-US" baseline="0" err="1" smtClean="0"/>
              <a:t>climatología</a:t>
            </a:r>
            <a:r>
              <a:rPr lang="en-US" baseline="0" smtClean="0"/>
              <a:t> </a:t>
            </a:r>
            <a:r>
              <a:rPr lang="en-US" baseline="0" err="1" smtClean="0"/>
              <a:t>observada</a:t>
            </a:r>
            <a:r>
              <a:rPr lang="en-US" baseline="0" smtClean="0"/>
              <a:t>… ¿?¿?</a:t>
            </a:r>
            <a:endParaRPr lang="en-US" smtClean="0"/>
          </a:p>
        </p:txBody>
      </p:sp>
      <p:sp>
        <p:nvSpPr>
          <p:cNvPr id="4" name="Slide Number Placeholder 3"/>
          <p:cNvSpPr>
            <a:spLocks noGrp="1"/>
          </p:cNvSpPr>
          <p:nvPr>
            <p:ph type="sldNum" sz="quarter" idx="10"/>
          </p:nvPr>
        </p:nvSpPr>
        <p:spPr/>
        <p:txBody>
          <a:bodyPr/>
          <a:lstStyle/>
          <a:p>
            <a:fld id="{1F0B5C30-2FAF-4234-B529-B2059A601576}" type="slidenum">
              <a:rPr lang="es-AR" smtClean="0"/>
              <a:t>12</a:t>
            </a:fld>
            <a:endParaRPr lang="es-AR"/>
          </a:p>
        </p:txBody>
      </p:sp>
    </p:spTree>
    <p:extLst>
      <p:ext uri="{BB962C8B-B14F-4D97-AF65-F5344CB8AC3E}">
        <p14:creationId xmlns:p14="http://schemas.microsoft.com/office/powerpoint/2010/main" val="3249752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En </a:t>
            </a:r>
            <a:r>
              <a:rPr lang="en-US" dirty="0" err="1" smtClean="0"/>
              <a:t>estos</a:t>
            </a:r>
            <a:r>
              <a:rPr lang="en-US" baseline="0" dirty="0" smtClean="0"/>
              <a:t> </a:t>
            </a:r>
            <a:r>
              <a:rPr lang="en-US" baseline="0" dirty="0" err="1" smtClean="0"/>
              <a:t>campos</a:t>
            </a:r>
            <a:r>
              <a:rPr lang="en-US" baseline="0" dirty="0" smtClean="0"/>
              <a:t> de </a:t>
            </a:r>
            <a:r>
              <a:rPr lang="en-US" baseline="0" dirty="0" err="1" smtClean="0"/>
              <a:t>anomalías</a:t>
            </a:r>
            <a:r>
              <a:rPr lang="en-US" baseline="0" dirty="0" smtClean="0"/>
              <a:t> </a:t>
            </a:r>
            <a:r>
              <a:rPr lang="en-US" baseline="0" dirty="0" err="1" smtClean="0"/>
              <a:t>zonales</a:t>
            </a:r>
            <a:r>
              <a:rPr lang="en-US" baseline="0" dirty="0" smtClean="0"/>
              <a:t> de </a:t>
            </a:r>
            <a:r>
              <a:rPr lang="en-US" baseline="0" dirty="0" err="1" smtClean="0"/>
              <a:t>geopotencial</a:t>
            </a:r>
            <a:r>
              <a:rPr lang="en-US" baseline="0" dirty="0" smtClean="0"/>
              <a:t> </a:t>
            </a:r>
            <a:r>
              <a:rPr lang="en-US" baseline="0" dirty="0" err="1" smtClean="0"/>
              <a:t>muestran</a:t>
            </a:r>
            <a:r>
              <a:rPr lang="en-US" baseline="0" dirty="0" smtClean="0"/>
              <a:t> la </a:t>
            </a:r>
            <a:r>
              <a:rPr lang="en-US" baseline="0" dirty="0" err="1" smtClean="0"/>
              <a:t>preponderancia</a:t>
            </a:r>
            <a:r>
              <a:rPr lang="en-US" baseline="0" dirty="0" smtClean="0"/>
              <a:t> de la </a:t>
            </a:r>
            <a:r>
              <a:rPr lang="en-US" baseline="0" dirty="0" err="1" smtClean="0"/>
              <a:t>onda</a:t>
            </a:r>
            <a:r>
              <a:rPr lang="en-US" baseline="0" dirty="0" smtClean="0"/>
              <a:t> 1 </a:t>
            </a:r>
            <a:r>
              <a:rPr lang="en-US" baseline="0" dirty="0" err="1" smtClean="0"/>
              <a:t>que</a:t>
            </a:r>
            <a:r>
              <a:rPr lang="en-US" baseline="0" dirty="0" smtClean="0"/>
              <a:t> </a:t>
            </a:r>
            <a:r>
              <a:rPr lang="en-US" baseline="0" dirty="0" err="1" smtClean="0"/>
              <a:t>también</a:t>
            </a:r>
            <a:r>
              <a:rPr lang="en-US" baseline="0" dirty="0" smtClean="0"/>
              <a:t> se </a:t>
            </a:r>
            <a:r>
              <a:rPr lang="en-US" baseline="0" dirty="0" err="1" smtClean="0"/>
              <a:t>observó</a:t>
            </a:r>
            <a:r>
              <a:rPr lang="en-US" baseline="0" dirty="0" smtClean="0"/>
              <a:t> en </a:t>
            </a:r>
            <a:r>
              <a:rPr lang="en-US" baseline="0" dirty="0" err="1" smtClean="0"/>
              <a:t>estudios</a:t>
            </a:r>
            <a:r>
              <a:rPr lang="en-US" baseline="0" dirty="0" smtClean="0"/>
              <a:t> </a:t>
            </a:r>
            <a:r>
              <a:rPr lang="en-US" baseline="0" dirty="0" err="1" smtClean="0"/>
              <a:t>anteriores</a:t>
            </a:r>
            <a:r>
              <a:rPr lang="en-US" baseline="0" dirty="0" smtClean="0"/>
              <a:t>. En </a:t>
            </a:r>
            <a:r>
              <a:rPr lang="en-US" baseline="0" dirty="0" err="1" smtClean="0"/>
              <a:t>todos</a:t>
            </a:r>
            <a:r>
              <a:rPr lang="en-US" baseline="0" dirty="0" smtClean="0"/>
              <a:t> los </a:t>
            </a:r>
            <a:r>
              <a:rPr lang="en-US" baseline="0" dirty="0" err="1" smtClean="0"/>
              <a:t>niveles</a:t>
            </a:r>
            <a:r>
              <a:rPr lang="en-US" baseline="0" dirty="0" smtClean="0"/>
              <a:t> y </a:t>
            </a:r>
            <a:r>
              <a:rPr lang="en-US" baseline="0" dirty="0" err="1" smtClean="0"/>
              <a:t>estaciones</a:t>
            </a:r>
            <a:r>
              <a:rPr lang="en-US" baseline="0" dirty="0" smtClean="0"/>
              <a:t>, se </a:t>
            </a:r>
            <a:r>
              <a:rPr lang="en-US" baseline="0" dirty="0" err="1" smtClean="0"/>
              <a:t>tiene</a:t>
            </a:r>
            <a:r>
              <a:rPr lang="en-US" baseline="0" dirty="0" smtClean="0"/>
              <a:t> </a:t>
            </a:r>
            <a:r>
              <a:rPr lang="en-US" baseline="0" dirty="0" err="1" smtClean="0"/>
              <a:t>anomalías</a:t>
            </a:r>
            <a:r>
              <a:rPr lang="en-US" baseline="0" dirty="0" smtClean="0"/>
              <a:t> </a:t>
            </a:r>
            <a:r>
              <a:rPr lang="en-US" baseline="0" dirty="0" err="1" smtClean="0"/>
              <a:t>positivas</a:t>
            </a:r>
            <a:r>
              <a:rPr lang="en-US" baseline="0" dirty="0" smtClean="0"/>
              <a:t> en la </a:t>
            </a:r>
            <a:r>
              <a:rPr lang="en-US" baseline="0" dirty="0" err="1" smtClean="0"/>
              <a:t>región</a:t>
            </a:r>
            <a:r>
              <a:rPr lang="en-US" baseline="0" dirty="0" smtClean="0"/>
              <a:t> del </a:t>
            </a:r>
            <a:r>
              <a:rPr lang="en-US" baseline="0" dirty="0" err="1" smtClean="0"/>
              <a:t>sur</a:t>
            </a:r>
            <a:r>
              <a:rPr lang="en-US" baseline="0" dirty="0" smtClean="0"/>
              <a:t> del </a:t>
            </a:r>
            <a:r>
              <a:rPr lang="en-US" baseline="0" dirty="0" err="1" smtClean="0"/>
              <a:t>Pacífico</a:t>
            </a:r>
            <a:r>
              <a:rPr lang="en-US" baseline="0" dirty="0" smtClean="0"/>
              <a:t> y </a:t>
            </a:r>
            <a:r>
              <a:rPr lang="en-US" baseline="0" dirty="0" err="1" smtClean="0"/>
              <a:t>negativas</a:t>
            </a:r>
            <a:r>
              <a:rPr lang="en-US" baseline="0" dirty="0" smtClean="0"/>
              <a:t> en el Atlántico. La </a:t>
            </a:r>
            <a:r>
              <a:rPr lang="en-US" baseline="0" dirty="0" err="1" smtClean="0"/>
              <a:t>máxima</a:t>
            </a:r>
            <a:r>
              <a:rPr lang="en-US" baseline="0" dirty="0" smtClean="0"/>
              <a:t> </a:t>
            </a:r>
            <a:r>
              <a:rPr lang="en-US" baseline="0" dirty="0" err="1" smtClean="0"/>
              <a:t>amplitud</a:t>
            </a:r>
            <a:r>
              <a:rPr lang="en-US" baseline="0" dirty="0" smtClean="0"/>
              <a:t> de </a:t>
            </a:r>
            <a:r>
              <a:rPr lang="en-US" baseline="0" dirty="0" err="1" smtClean="0"/>
              <a:t>esta</a:t>
            </a:r>
            <a:r>
              <a:rPr lang="en-US" baseline="0" dirty="0" smtClean="0"/>
              <a:t> </a:t>
            </a:r>
            <a:r>
              <a:rPr lang="en-US" baseline="0" dirty="0" err="1" smtClean="0"/>
              <a:t>onda</a:t>
            </a:r>
            <a:r>
              <a:rPr lang="en-US" baseline="0" dirty="0" smtClean="0"/>
              <a:t> 1 se da en primavera </a:t>
            </a:r>
            <a:r>
              <a:rPr lang="en-US" baseline="0" dirty="0" err="1" smtClean="0"/>
              <a:t>donde</a:t>
            </a:r>
            <a:r>
              <a:rPr lang="en-US" baseline="0" dirty="0" smtClean="0"/>
              <a:t> </a:t>
            </a:r>
            <a:r>
              <a:rPr lang="en-US" baseline="0" dirty="0" err="1" smtClean="0"/>
              <a:t>las</a:t>
            </a:r>
            <a:r>
              <a:rPr lang="en-US" baseline="0" dirty="0" smtClean="0"/>
              <a:t> </a:t>
            </a:r>
            <a:r>
              <a:rPr lang="en-US" baseline="0" dirty="0" err="1" smtClean="0"/>
              <a:t>anomalías</a:t>
            </a:r>
            <a:r>
              <a:rPr lang="en-US" baseline="0" dirty="0" smtClean="0"/>
              <a:t> se </a:t>
            </a:r>
            <a:r>
              <a:rPr lang="en-US" baseline="0" dirty="0" err="1" smtClean="0"/>
              <a:t>escapan</a:t>
            </a:r>
            <a:r>
              <a:rPr lang="en-US" baseline="0" dirty="0" smtClean="0"/>
              <a:t> de la </a:t>
            </a:r>
            <a:r>
              <a:rPr lang="en-US" baseline="0" dirty="0" err="1" smtClean="0"/>
              <a:t>escala</a:t>
            </a:r>
            <a:r>
              <a:rPr lang="en-US" baseline="0" dirty="0" smtClean="0"/>
              <a:t>. </a:t>
            </a:r>
          </a:p>
          <a:p>
            <a:r>
              <a:rPr lang="en-US" baseline="0" dirty="0" err="1" smtClean="0"/>
              <a:t>Viendo</a:t>
            </a:r>
            <a:r>
              <a:rPr lang="en-US" baseline="0" dirty="0" smtClean="0"/>
              <a:t> </a:t>
            </a:r>
            <a:r>
              <a:rPr lang="en-US" baseline="0" dirty="0" err="1" smtClean="0"/>
              <a:t>más</a:t>
            </a:r>
            <a:r>
              <a:rPr lang="en-US" baseline="0" dirty="0" smtClean="0"/>
              <a:t> en </a:t>
            </a:r>
            <a:r>
              <a:rPr lang="en-US" baseline="0" dirty="0" err="1" smtClean="0"/>
              <a:t>detalle</a:t>
            </a:r>
            <a:r>
              <a:rPr lang="en-US" baseline="0" dirty="0" smtClean="0"/>
              <a:t>, se </a:t>
            </a:r>
            <a:r>
              <a:rPr lang="en-US" baseline="0" dirty="0" err="1" smtClean="0"/>
              <a:t>puede</a:t>
            </a:r>
            <a:r>
              <a:rPr lang="en-US" baseline="0" dirty="0" smtClean="0"/>
              <a:t> </a:t>
            </a:r>
            <a:r>
              <a:rPr lang="en-US" baseline="0" dirty="0" err="1" smtClean="0"/>
              <a:t>ver</a:t>
            </a:r>
            <a:r>
              <a:rPr lang="en-US" baseline="0" dirty="0" smtClean="0"/>
              <a:t> </a:t>
            </a:r>
            <a:r>
              <a:rPr lang="en-US" baseline="0" dirty="0" err="1" smtClean="0"/>
              <a:t>que</a:t>
            </a:r>
            <a:r>
              <a:rPr lang="en-US" baseline="0" dirty="0" smtClean="0"/>
              <a:t> en la </a:t>
            </a:r>
            <a:r>
              <a:rPr lang="en-US" baseline="0" dirty="0" err="1" smtClean="0"/>
              <a:t>tropósfera</a:t>
            </a:r>
            <a:r>
              <a:rPr lang="en-US" baseline="0" dirty="0" smtClean="0"/>
              <a:t> </a:t>
            </a:r>
            <a:r>
              <a:rPr lang="en-US" baseline="0" dirty="0" err="1" smtClean="0"/>
              <a:t>existen</a:t>
            </a:r>
            <a:r>
              <a:rPr lang="en-US" baseline="0" dirty="0" smtClean="0"/>
              <a:t> 2 </a:t>
            </a:r>
            <a:r>
              <a:rPr lang="en-US" baseline="0" dirty="0" err="1" smtClean="0"/>
              <a:t>ondas</a:t>
            </a:r>
            <a:r>
              <a:rPr lang="en-US" baseline="0" dirty="0" smtClean="0"/>
              <a:t> 1. </a:t>
            </a:r>
            <a:r>
              <a:rPr lang="en-US" baseline="0" dirty="0" err="1" smtClean="0"/>
              <a:t>Una</a:t>
            </a:r>
            <a:r>
              <a:rPr lang="en-US" baseline="0" dirty="0" smtClean="0"/>
              <a:t> en 60°S con un </a:t>
            </a:r>
            <a:r>
              <a:rPr lang="en-US" baseline="0" dirty="0" err="1" smtClean="0"/>
              <a:t>centro</a:t>
            </a:r>
            <a:r>
              <a:rPr lang="en-US" baseline="0" dirty="0" smtClean="0"/>
              <a:t> </a:t>
            </a:r>
            <a:r>
              <a:rPr lang="en-US" baseline="0" dirty="0" err="1" smtClean="0"/>
              <a:t>anticilónico</a:t>
            </a:r>
            <a:r>
              <a:rPr lang="en-US" baseline="0" dirty="0" smtClean="0"/>
              <a:t> </a:t>
            </a:r>
            <a:r>
              <a:rPr lang="en-US" baseline="0" dirty="0" err="1" smtClean="0"/>
              <a:t>que</a:t>
            </a:r>
            <a:r>
              <a:rPr lang="en-US" baseline="0" dirty="0" smtClean="0"/>
              <a:t> se </a:t>
            </a:r>
            <a:r>
              <a:rPr lang="en-US" baseline="0" dirty="0" err="1" smtClean="0"/>
              <a:t>mantiene</a:t>
            </a:r>
            <a:r>
              <a:rPr lang="en-US" baseline="0" dirty="0" smtClean="0"/>
              <a:t> en la </a:t>
            </a:r>
            <a:r>
              <a:rPr lang="en-US" baseline="0" dirty="0" err="1" smtClean="0"/>
              <a:t>línea</a:t>
            </a:r>
            <a:r>
              <a:rPr lang="en-US" baseline="0" dirty="0" smtClean="0"/>
              <a:t> de </a:t>
            </a:r>
            <a:r>
              <a:rPr lang="en-US" baseline="0" dirty="0" err="1" smtClean="0"/>
              <a:t>fecha</a:t>
            </a:r>
            <a:r>
              <a:rPr lang="en-US" baseline="0" dirty="0" smtClean="0"/>
              <a:t> </a:t>
            </a:r>
            <a:r>
              <a:rPr lang="en-US" baseline="0" dirty="0" err="1" smtClean="0"/>
              <a:t>durante</a:t>
            </a:r>
            <a:r>
              <a:rPr lang="en-US" baseline="0" dirty="0" smtClean="0"/>
              <a:t> </a:t>
            </a:r>
            <a:r>
              <a:rPr lang="en-US" baseline="0" dirty="0" err="1" smtClean="0"/>
              <a:t>todo</a:t>
            </a:r>
            <a:r>
              <a:rPr lang="en-US" baseline="0" dirty="0" smtClean="0"/>
              <a:t> el </a:t>
            </a:r>
            <a:r>
              <a:rPr lang="en-US" baseline="0" dirty="0" err="1" smtClean="0"/>
              <a:t>año</a:t>
            </a:r>
            <a:r>
              <a:rPr lang="en-US" baseline="0" dirty="0" smtClean="0"/>
              <a:t> y </a:t>
            </a:r>
            <a:r>
              <a:rPr lang="en-US" baseline="0" dirty="0" err="1" smtClean="0"/>
              <a:t>otra</a:t>
            </a:r>
            <a:r>
              <a:rPr lang="en-US" baseline="0" dirty="0" smtClean="0"/>
              <a:t> </a:t>
            </a:r>
            <a:r>
              <a:rPr lang="en-US" baseline="0" dirty="0" err="1" smtClean="0"/>
              <a:t>más</a:t>
            </a:r>
            <a:r>
              <a:rPr lang="en-US" baseline="0" dirty="0" smtClean="0"/>
              <a:t> al </a:t>
            </a:r>
            <a:r>
              <a:rPr lang="en-US" baseline="0" dirty="0" err="1" smtClean="0"/>
              <a:t>sur</a:t>
            </a:r>
            <a:r>
              <a:rPr lang="en-US" baseline="0" dirty="0" smtClean="0"/>
              <a:t>, en 75°, con un </a:t>
            </a:r>
            <a:r>
              <a:rPr lang="en-US" baseline="0" dirty="0" err="1" smtClean="0"/>
              <a:t>centro</a:t>
            </a:r>
            <a:r>
              <a:rPr lang="en-US" baseline="0" dirty="0" smtClean="0"/>
              <a:t> </a:t>
            </a:r>
            <a:r>
              <a:rPr lang="en-US" baseline="0" dirty="0" err="1" smtClean="0"/>
              <a:t>anticilónico</a:t>
            </a:r>
            <a:r>
              <a:rPr lang="en-US" baseline="0" dirty="0" smtClean="0"/>
              <a:t> </a:t>
            </a:r>
            <a:r>
              <a:rPr lang="en-US" baseline="0" dirty="0" err="1" smtClean="0"/>
              <a:t>que</a:t>
            </a:r>
            <a:r>
              <a:rPr lang="en-US" baseline="0" dirty="0" smtClean="0"/>
              <a:t> </a:t>
            </a:r>
            <a:r>
              <a:rPr lang="en-US" baseline="0" dirty="0" err="1" smtClean="0"/>
              <a:t>tiene</a:t>
            </a:r>
            <a:r>
              <a:rPr lang="en-US" baseline="0" dirty="0" smtClean="0"/>
              <a:t> un </a:t>
            </a:r>
            <a:r>
              <a:rPr lang="en-US" baseline="0" dirty="0" err="1" smtClean="0"/>
              <a:t>ligero</a:t>
            </a:r>
            <a:r>
              <a:rPr lang="en-US" baseline="0" dirty="0" smtClean="0"/>
              <a:t> </a:t>
            </a:r>
            <a:r>
              <a:rPr lang="en-US" baseline="0" dirty="0" err="1" smtClean="0"/>
              <a:t>desplazamiento</a:t>
            </a:r>
            <a:r>
              <a:rPr lang="en-US" baseline="0" dirty="0" smtClean="0"/>
              <a:t> </a:t>
            </a:r>
            <a:r>
              <a:rPr lang="en-US" baseline="0" dirty="0" err="1" smtClean="0"/>
              <a:t>durante</a:t>
            </a:r>
            <a:r>
              <a:rPr lang="en-US" baseline="0" dirty="0" smtClean="0"/>
              <a:t> el </a:t>
            </a:r>
            <a:r>
              <a:rPr lang="en-US" baseline="0" dirty="0" err="1" smtClean="0"/>
              <a:t>año</a:t>
            </a:r>
            <a:r>
              <a:rPr lang="en-US" baseline="0" dirty="0" smtClean="0"/>
              <a:t>. </a:t>
            </a:r>
          </a:p>
          <a:p>
            <a:r>
              <a:rPr lang="en-US" baseline="0" dirty="0" err="1" smtClean="0"/>
              <a:t>Quintanar</a:t>
            </a:r>
            <a:r>
              <a:rPr lang="en-US" baseline="0" dirty="0" smtClean="0"/>
              <a:t> y </a:t>
            </a:r>
            <a:r>
              <a:rPr lang="en-US" baseline="0" dirty="0" err="1" smtClean="0"/>
              <a:t>Mechoso</a:t>
            </a:r>
            <a:r>
              <a:rPr lang="en-US" baseline="0" dirty="0" smtClean="0"/>
              <a:t> </a:t>
            </a:r>
            <a:r>
              <a:rPr lang="en-US" baseline="0" dirty="0" err="1" smtClean="0"/>
              <a:t>hicieron</a:t>
            </a:r>
            <a:r>
              <a:rPr lang="en-US" baseline="0" dirty="0" smtClean="0"/>
              <a:t> </a:t>
            </a:r>
            <a:r>
              <a:rPr lang="en-US" baseline="0" dirty="0" err="1" smtClean="0"/>
              <a:t>experimentos</a:t>
            </a:r>
            <a:r>
              <a:rPr lang="en-US" baseline="0" dirty="0" smtClean="0"/>
              <a:t> de </a:t>
            </a:r>
            <a:r>
              <a:rPr lang="en-US" baseline="0" dirty="0" err="1" smtClean="0"/>
              <a:t>sensibilidad</a:t>
            </a:r>
            <a:r>
              <a:rPr lang="en-US" baseline="0" dirty="0" smtClean="0"/>
              <a:t> </a:t>
            </a:r>
            <a:r>
              <a:rPr lang="en-US" baseline="0" dirty="0" err="1" smtClean="0"/>
              <a:t>similares</a:t>
            </a:r>
            <a:r>
              <a:rPr lang="en-US" baseline="0" dirty="0" smtClean="0"/>
              <a:t> a los de </a:t>
            </a:r>
            <a:r>
              <a:rPr lang="en-US" baseline="0" dirty="0" err="1" smtClean="0"/>
              <a:t>esta</a:t>
            </a:r>
            <a:r>
              <a:rPr lang="en-US" baseline="0" dirty="0" smtClean="0"/>
              <a:t> </a:t>
            </a:r>
            <a:r>
              <a:rPr lang="en-US" baseline="0" dirty="0" err="1" smtClean="0"/>
              <a:t>tesis</a:t>
            </a:r>
            <a:r>
              <a:rPr lang="en-US" baseline="0" dirty="0" smtClean="0"/>
              <a:t> y </a:t>
            </a:r>
            <a:r>
              <a:rPr lang="en-US" baseline="0" dirty="0" err="1" smtClean="0"/>
              <a:t>concluyeron</a:t>
            </a:r>
            <a:r>
              <a:rPr lang="en-US" baseline="0" dirty="0" smtClean="0"/>
              <a:t> </a:t>
            </a:r>
            <a:r>
              <a:rPr lang="en-US" baseline="0" dirty="0" err="1" smtClean="0"/>
              <a:t>que</a:t>
            </a:r>
            <a:r>
              <a:rPr lang="en-US" baseline="0" dirty="0" smtClean="0"/>
              <a:t> la </a:t>
            </a:r>
            <a:r>
              <a:rPr lang="en-US" baseline="0" dirty="0" err="1" smtClean="0"/>
              <a:t>primera</a:t>
            </a:r>
            <a:r>
              <a:rPr lang="en-US" baseline="0" dirty="0" smtClean="0"/>
              <a:t> </a:t>
            </a:r>
            <a:r>
              <a:rPr lang="en-US" baseline="0" dirty="0" err="1" smtClean="0"/>
              <a:t>onda</a:t>
            </a:r>
            <a:r>
              <a:rPr lang="en-US" baseline="0" dirty="0" smtClean="0"/>
              <a:t> 1 </a:t>
            </a:r>
            <a:r>
              <a:rPr lang="en-US" baseline="0" dirty="0" err="1" smtClean="0"/>
              <a:t>está</a:t>
            </a:r>
            <a:r>
              <a:rPr lang="en-US" baseline="0" dirty="0" smtClean="0"/>
              <a:t> </a:t>
            </a:r>
            <a:r>
              <a:rPr lang="en-US" baseline="0" dirty="0" err="1" smtClean="0"/>
              <a:t>relacionada</a:t>
            </a:r>
            <a:r>
              <a:rPr lang="en-US" baseline="0" dirty="0" smtClean="0"/>
              <a:t> con </a:t>
            </a:r>
            <a:r>
              <a:rPr lang="en-US" baseline="0" dirty="0" err="1" smtClean="0"/>
              <a:t>forzantes</a:t>
            </a:r>
            <a:r>
              <a:rPr lang="en-US" baseline="0" dirty="0" smtClean="0"/>
              <a:t> de latitudes </a:t>
            </a:r>
            <a:r>
              <a:rPr lang="en-US" baseline="0" dirty="0" err="1" smtClean="0"/>
              <a:t>bajas</a:t>
            </a:r>
            <a:r>
              <a:rPr lang="en-US" baseline="0" dirty="0" smtClean="0"/>
              <a:t> y la </a:t>
            </a:r>
            <a:r>
              <a:rPr lang="en-US" baseline="0" dirty="0" err="1" smtClean="0"/>
              <a:t>segunda</a:t>
            </a:r>
            <a:r>
              <a:rPr lang="en-US" baseline="0" dirty="0" smtClean="0"/>
              <a:t> </a:t>
            </a:r>
            <a:r>
              <a:rPr lang="en-US" baseline="0" dirty="0" err="1" smtClean="0"/>
              <a:t>tiene</a:t>
            </a:r>
            <a:r>
              <a:rPr lang="en-US" baseline="0" dirty="0" smtClean="0"/>
              <a:t> </a:t>
            </a:r>
            <a:r>
              <a:rPr lang="en-US" baseline="0" dirty="0" err="1" smtClean="0"/>
              <a:t>que</a:t>
            </a:r>
            <a:r>
              <a:rPr lang="en-US" baseline="0" dirty="0" smtClean="0"/>
              <a:t> </a:t>
            </a:r>
            <a:r>
              <a:rPr lang="en-US" baseline="0" dirty="0" err="1" smtClean="0"/>
              <a:t>ver</a:t>
            </a:r>
            <a:r>
              <a:rPr lang="en-US" baseline="0" dirty="0" smtClean="0"/>
              <a:t> con la </a:t>
            </a:r>
            <a:r>
              <a:rPr lang="en-US" baseline="0" dirty="0" err="1" smtClean="0"/>
              <a:t>orografía</a:t>
            </a:r>
            <a:r>
              <a:rPr lang="en-US" baseline="0" dirty="0" smtClean="0"/>
              <a:t> de la Antártida. </a:t>
            </a:r>
          </a:p>
          <a:p>
            <a:r>
              <a:rPr lang="en-US" baseline="0" dirty="0" err="1" smtClean="0"/>
              <a:t>Estas</a:t>
            </a:r>
            <a:r>
              <a:rPr lang="en-US" baseline="0" dirty="0" smtClean="0"/>
              <a:t> </a:t>
            </a:r>
            <a:r>
              <a:rPr lang="en-US" baseline="0" dirty="0" err="1" smtClean="0"/>
              <a:t>anomalías</a:t>
            </a:r>
            <a:r>
              <a:rPr lang="en-US" baseline="0" dirty="0" smtClean="0"/>
              <a:t> son </a:t>
            </a:r>
            <a:r>
              <a:rPr lang="en-US" baseline="0" dirty="0" err="1" smtClean="0"/>
              <a:t>barotrópicas</a:t>
            </a:r>
            <a:r>
              <a:rPr lang="en-US" baseline="0" dirty="0" smtClean="0"/>
              <a:t> </a:t>
            </a:r>
            <a:r>
              <a:rPr lang="en-US" baseline="0" dirty="0" err="1" smtClean="0"/>
              <a:t>equivalentes</a:t>
            </a:r>
            <a:r>
              <a:rPr lang="en-US" baseline="0" dirty="0" smtClean="0"/>
              <a:t> </a:t>
            </a:r>
            <a:r>
              <a:rPr lang="en-US" baseline="0" dirty="0" err="1" smtClean="0"/>
              <a:t>pero</a:t>
            </a:r>
            <a:r>
              <a:rPr lang="en-US" baseline="0" dirty="0" smtClean="0"/>
              <a:t> </a:t>
            </a:r>
            <a:r>
              <a:rPr lang="en-US" baseline="0" dirty="0" err="1" smtClean="0"/>
              <a:t>tienen</a:t>
            </a:r>
            <a:r>
              <a:rPr lang="en-US" baseline="0" dirty="0" smtClean="0"/>
              <a:t> </a:t>
            </a:r>
            <a:r>
              <a:rPr lang="en-US" baseline="0" dirty="0" err="1" smtClean="0"/>
              <a:t>inclinación</a:t>
            </a:r>
            <a:r>
              <a:rPr lang="en-US" baseline="0" dirty="0" smtClean="0"/>
              <a:t> en la vertical </a:t>
            </a:r>
            <a:r>
              <a:rPr lang="en-US" baseline="0" dirty="0" err="1" smtClean="0"/>
              <a:t>hacia</a:t>
            </a:r>
            <a:r>
              <a:rPr lang="en-US" baseline="0" dirty="0" smtClean="0"/>
              <a:t> el </a:t>
            </a:r>
            <a:r>
              <a:rPr lang="en-US" baseline="0" dirty="0" err="1" smtClean="0"/>
              <a:t>oeste</a:t>
            </a:r>
            <a:r>
              <a:rPr lang="en-US" baseline="0" dirty="0" smtClean="0"/>
              <a:t> con la </a:t>
            </a:r>
            <a:r>
              <a:rPr lang="en-US" baseline="0" dirty="0" err="1" smtClean="0"/>
              <a:t>altura</a:t>
            </a:r>
            <a:r>
              <a:rPr lang="en-US" baseline="0" dirty="0" smtClean="0"/>
              <a:t> </a:t>
            </a:r>
            <a:r>
              <a:rPr lang="en-US" baseline="0" dirty="0" err="1" smtClean="0"/>
              <a:t>especialmente</a:t>
            </a:r>
            <a:r>
              <a:rPr lang="en-US" baseline="0" dirty="0" smtClean="0"/>
              <a:t> en </a:t>
            </a:r>
            <a:r>
              <a:rPr lang="en-US" baseline="0" dirty="0" err="1" smtClean="0"/>
              <a:t>invierno</a:t>
            </a:r>
            <a:r>
              <a:rPr lang="en-US" baseline="0" dirty="0" smtClean="0"/>
              <a:t> y primavera, </a:t>
            </a:r>
            <a:r>
              <a:rPr lang="en-US" baseline="0" dirty="0" err="1" smtClean="0"/>
              <a:t>cuando</a:t>
            </a:r>
            <a:r>
              <a:rPr lang="en-US" baseline="0" dirty="0" smtClean="0"/>
              <a:t> </a:t>
            </a:r>
            <a:r>
              <a:rPr lang="en-US" baseline="0" dirty="0" err="1" smtClean="0"/>
              <a:t>también</a:t>
            </a:r>
            <a:r>
              <a:rPr lang="en-US" baseline="0" dirty="0" smtClean="0"/>
              <a:t> </a:t>
            </a:r>
            <a:r>
              <a:rPr lang="en-US" baseline="0" dirty="0" err="1" smtClean="0"/>
              <a:t>tienen</a:t>
            </a:r>
            <a:r>
              <a:rPr lang="en-US" baseline="0" dirty="0" smtClean="0"/>
              <a:t> </a:t>
            </a:r>
            <a:r>
              <a:rPr lang="en-US" baseline="0" dirty="0" err="1" smtClean="0"/>
              <a:t>su</a:t>
            </a:r>
            <a:r>
              <a:rPr lang="en-US" baseline="0" dirty="0" smtClean="0"/>
              <a:t> </a:t>
            </a:r>
            <a:r>
              <a:rPr lang="en-US" baseline="0" dirty="0" err="1" smtClean="0"/>
              <a:t>máximo</a:t>
            </a:r>
            <a:r>
              <a:rPr lang="en-US" baseline="0" dirty="0" smtClean="0"/>
              <a:t> en la </a:t>
            </a:r>
            <a:r>
              <a:rPr lang="en-US" baseline="0" dirty="0" err="1" smtClean="0"/>
              <a:t>estratósfera</a:t>
            </a:r>
            <a:r>
              <a:rPr lang="en-US" baseline="0" dirty="0" smtClean="0"/>
              <a:t>. . </a:t>
            </a:r>
            <a:r>
              <a:rPr lang="en-US" baseline="0" dirty="0" err="1" smtClean="0"/>
              <a:t>Esto</a:t>
            </a:r>
            <a:r>
              <a:rPr lang="en-US" baseline="0" dirty="0" smtClean="0"/>
              <a:t> </a:t>
            </a:r>
            <a:r>
              <a:rPr lang="en-US" baseline="0" dirty="0" err="1" smtClean="0"/>
              <a:t>indica</a:t>
            </a:r>
            <a:r>
              <a:rPr lang="en-US" baseline="0" dirty="0" smtClean="0"/>
              <a:t> </a:t>
            </a:r>
            <a:r>
              <a:rPr lang="en-US" baseline="0" dirty="0" err="1" smtClean="0"/>
              <a:t>que</a:t>
            </a:r>
            <a:r>
              <a:rPr lang="en-US" baseline="0" dirty="0" smtClean="0"/>
              <a:t> </a:t>
            </a:r>
            <a:r>
              <a:rPr lang="en-US" baseline="0" dirty="0" err="1" smtClean="0"/>
              <a:t>están</a:t>
            </a:r>
            <a:r>
              <a:rPr lang="en-US" baseline="0" dirty="0" smtClean="0"/>
              <a:t> </a:t>
            </a:r>
            <a:r>
              <a:rPr lang="en-US" baseline="0" dirty="0" err="1" smtClean="0"/>
              <a:t>asociadas</a:t>
            </a:r>
            <a:r>
              <a:rPr lang="en-US" baseline="0" dirty="0" smtClean="0"/>
              <a:t> a </a:t>
            </a:r>
            <a:r>
              <a:rPr lang="en-US" baseline="0" dirty="0" err="1" smtClean="0"/>
              <a:t>transportes</a:t>
            </a:r>
            <a:r>
              <a:rPr lang="en-US" baseline="0" dirty="0" smtClean="0"/>
              <a:t> </a:t>
            </a:r>
            <a:r>
              <a:rPr lang="en-US" baseline="0" dirty="0" err="1" smtClean="0"/>
              <a:t>perturbados</a:t>
            </a:r>
            <a:r>
              <a:rPr lang="en-US" baseline="0" dirty="0" smtClean="0"/>
              <a:t> de </a:t>
            </a:r>
            <a:r>
              <a:rPr lang="en-US" baseline="0" dirty="0" err="1" smtClean="0"/>
              <a:t>temperatura</a:t>
            </a:r>
            <a:r>
              <a:rPr lang="en-US" baseline="0" dirty="0" smtClean="0"/>
              <a:t> </a:t>
            </a:r>
            <a:r>
              <a:rPr lang="en-US" baseline="0" dirty="0" err="1" smtClean="0"/>
              <a:t>hacia</a:t>
            </a:r>
            <a:r>
              <a:rPr lang="en-US" baseline="0" dirty="0" smtClean="0"/>
              <a:t> el polo y </a:t>
            </a:r>
            <a:r>
              <a:rPr lang="en-US" baseline="0" dirty="0" err="1" smtClean="0"/>
              <a:t>hacia</a:t>
            </a:r>
            <a:r>
              <a:rPr lang="en-US" baseline="0" dirty="0" smtClean="0"/>
              <a:t> </a:t>
            </a:r>
            <a:r>
              <a:rPr lang="en-US" baseline="0" dirty="0" err="1" smtClean="0"/>
              <a:t>arriba</a:t>
            </a:r>
            <a:r>
              <a:rPr lang="en-US" baseline="0" dirty="0" smtClean="0"/>
              <a:t> </a:t>
            </a:r>
            <a:r>
              <a:rPr lang="en-US" baseline="0" dirty="0" err="1" smtClean="0"/>
              <a:t>durante</a:t>
            </a:r>
            <a:r>
              <a:rPr lang="en-US" baseline="0" dirty="0" smtClean="0"/>
              <a:t> </a:t>
            </a:r>
            <a:r>
              <a:rPr lang="en-US" baseline="0" dirty="0" err="1" smtClean="0"/>
              <a:t>estas</a:t>
            </a:r>
            <a:r>
              <a:rPr lang="en-US" baseline="0" dirty="0" smtClean="0"/>
              <a:t> </a:t>
            </a:r>
            <a:r>
              <a:rPr lang="en-US" baseline="0" dirty="0" err="1" smtClean="0"/>
              <a:t>estaciones</a:t>
            </a:r>
            <a:r>
              <a:rPr lang="en-US" baseline="0" dirty="0" smtClean="0"/>
              <a:t>. </a:t>
            </a:r>
            <a:r>
              <a:rPr lang="en-US" baseline="0" dirty="0" err="1" smtClean="0"/>
              <a:t>También</a:t>
            </a:r>
            <a:r>
              <a:rPr lang="en-US" baseline="0" dirty="0" smtClean="0"/>
              <a:t> </a:t>
            </a:r>
            <a:r>
              <a:rPr lang="en-US" baseline="0" dirty="0" err="1" smtClean="0"/>
              <a:t>sugiere</a:t>
            </a:r>
            <a:r>
              <a:rPr lang="en-US" baseline="0" dirty="0" smtClean="0"/>
              <a:t> </a:t>
            </a:r>
            <a:r>
              <a:rPr lang="en-US" baseline="0" dirty="0" err="1" smtClean="0"/>
              <a:t>dispersión</a:t>
            </a:r>
            <a:r>
              <a:rPr lang="en-US" baseline="0" dirty="0" smtClean="0"/>
              <a:t> de </a:t>
            </a:r>
            <a:r>
              <a:rPr lang="en-US" baseline="0" dirty="0" err="1" smtClean="0"/>
              <a:t>energía</a:t>
            </a:r>
            <a:r>
              <a:rPr lang="en-US" baseline="0" dirty="0" smtClean="0"/>
              <a:t> de </a:t>
            </a:r>
            <a:r>
              <a:rPr lang="en-US" baseline="0" dirty="0" err="1" smtClean="0"/>
              <a:t>ondas</a:t>
            </a:r>
            <a:r>
              <a:rPr lang="en-US" baseline="0" dirty="0" smtClean="0"/>
              <a:t> de </a:t>
            </a:r>
            <a:r>
              <a:rPr lang="en-US" baseline="0" dirty="0" err="1" smtClean="0"/>
              <a:t>Rossby</a:t>
            </a:r>
            <a:r>
              <a:rPr lang="en-US" baseline="0" dirty="0" smtClean="0"/>
              <a:t> </a:t>
            </a:r>
            <a:r>
              <a:rPr lang="en-US" baseline="0" dirty="0" err="1" smtClean="0"/>
              <a:t>hacia</a:t>
            </a:r>
            <a:r>
              <a:rPr lang="en-US" baseline="0" dirty="0" smtClean="0"/>
              <a:t> </a:t>
            </a:r>
            <a:r>
              <a:rPr lang="en-US" baseline="0" dirty="0" err="1" smtClean="0"/>
              <a:t>arriba</a:t>
            </a:r>
            <a:r>
              <a:rPr lang="en-US" baseline="0" dirty="0" smtClean="0"/>
              <a:t>, lo </a:t>
            </a:r>
            <a:r>
              <a:rPr lang="en-US" baseline="0" dirty="0" err="1" smtClean="0"/>
              <a:t>cual</a:t>
            </a:r>
            <a:r>
              <a:rPr lang="en-US" baseline="0" dirty="0" smtClean="0"/>
              <a:t> </a:t>
            </a:r>
            <a:r>
              <a:rPr lang="en-US" baseline="0" dirty="0" err="1" smtClean="0"/>
              <a:t>explicaría</a:t>
            </a:r>
            <a:r>
              <a:rPr lang="en-US" baseline="0" dirty="0" smtClean="0"/>
              <a:t> </a:t>
            </a:r>
            <a:r>
              <a:rPr lang="en-US" baseline="0" dirty="0" err="1" smtClean="0"/>
              <a:t>por</a:t>
            </a:r>
            <a:r>
              <a:rPr lang="en-US" baseline="0" dirty="0" smtClean="0"/>
              <a:t> </a:t>
            </a:r>
            <a:r>
              <a:rPr lang="en-US" baseline="0" dirty="0" err="1" smtClean="0"/>
              <a:t>qué</a:t>
            </a:r>
            <a:r>
              <a:rPr lang="en-US" baseline="0" dirty="0" smtClean="0"/>
              <a:t> el </a:t>
            </a:r>
            <a:r>
              <a:rPr lang="en-US" baseline="0" dirty="0" err="1" smtClean="0"/>
              <a:t>máximo</a:t>
            </a:r>
            <a:r>
              <a:rPr lang="en-US" baseline="0" dirty="0" smtClean="0"/>
              <a:t> de </a:t>
            </a:r>
            <a:r>
              <a:rPr lang="en-US" baseline="0" dirty="0" err="1" smtClean="0"/>
              <a:t>desarrollo</a:t>
            </a:r>
            <a:r>
              <a:rPr lang="en-US" baseline="0" dirty="0" smtClean="0"/>
              <a:t> vertical (en primavera) coincide con el </a:t>
            </a:r>
            <a:r>
              <a:rPr lang="en-US" baseline="0" dirty="0" err="1" smtClean="0"/>
              <a:t>máximo</a:t>
            </a:r>
            <a:r>
              <a:rPr lang="en-US" baseline="0" dirty="0" smtClean="0"/>
              <a:t> de </a:t>
            </a:r>
            <a:r>
              <a:rPr lang="en-US" baseline="0" dirty="0" err="1" smtClean="0"/>
              <a:t>inclinación</a:t>
            </a:r>
            <a:r>
              <a:rPr lang="en-US" baseline="0" dirty="0" smtClean="0"/>
              <a:t>. </a:t>
            </a:r>
            <a:r>
              <a:rPr lang="en-US" baseline="0" dirty="0" err="1" smtClean="0"/>
              <a:t>Más</a:t>
            </a:r>
            <a:r>
              <a:rPr lang="en-US" baseline="0" dirty="0" smtClean="0"/>
              <a:t> </a:t>
            </a:r>
            <a:r>
              <a:rPr lang="en-US" baseline="0" dirty="0" err="1" smtClean="0"/>
              <a:t>adelante</a:t>
            </a:r>
            <a:r>
              <a:rPr lang="en-US" baseline="0" dirty="0" smtClean="0"/>
              <a:t> </a:t>
            </a:r>
            <a:r>
              <a:rPr lang="en-US" baseline="0" dirty="0" err="1" smtClean="0"/>
              <a:t>vamos</a:t>
            </a:r>
            <a:r>
              <a:rPr lang="en-US" baseline="0" dirty="0" smtClean="0"/>
              <a:t> a </a:t>
            </a:r>
            <a:r>
              <a:rPr lang="en-US" baseline="0" dirty="0" err="1" smtClean="0"/>
              <a:t>ver</a:t>
            </a:r>
            <a:r>
              <a:rPr lang="en-US" baseline="0" dirty="0" smtClean="0"/>
              <a:t> </a:t>
            </a:r>
            <a:r>
              <a:rPr lang="en-US" baseline="0" dirty="0" err="1" smtClean="0"/>
              <a:t>que</a:t>
            </a:r>
            <a:r>
              <a:rPr lang="en-US" baseline="0" dirty="0" smtClean="0"/>
              <a:t> </a:t>
            </a:r>
            <a:r>
              <a:rPr lang="en-US" baseline="0" dirty="0" err="1" smtClean="0"/>
              <a:t>algo</a:t>
            </a:r>
            <a:r>
              <a:rPr lang="en-US" baseline="0" dirty="0" smtClean="0"/>
              <a:t> similar con la </a:t>
            </a:r>
            <a:r>
              <a:rPr lang="en-US" baseline="0" dirty="0" err="1" smtClean="0"/>
              <a:t>onda</a:t>
            </a:r>
            <a:r>
              <a:rPr lang="en-US" baseline="0" dirty="0" smtClean="0"/>
              <a:t> 3 (¿lo </a:t>
            </a:r>
            <a:r>
              <a:rPr lang="en-US" baseline="0" dirty="0" err="1" smtClean="0"/>
              <a:t>digo</a:t>
            </a:r>
            <a:r>
              <a:rPr lang="en-US" baseline="0" dirty="0" smtClean="0"/>
              <a:t>? Spoiler?)</a:t>
            </a:r>
          </a:p>
          <a:p>
            <a:endParaRPr lang="es-AR" baseline="0" dirty="0" smtClean="0"/>
          </a:p>
        </p:txBody>
      </p:sp>
      <p:sp>
        <p:nvSpPr>
          <p:cNvPr id="4" name="Slide Number Placeholder 3"/>
          <p:cNvSpPr>
            <a:spLocks noGrp="1"/>
          </p:cNvSpPr>
          <p:nvPr>
            <p:ph type="sldNum" sz="quarter" idx="10"/>
          </p:nvPr>
        </p:nvSpPr>
        <p:spPr/>
        <p:txBody>
          <a:bodyPr/>
          <a:lstStyle/>
          <a:p>
            <a:fld id="{1F0B5C30-2FAF-4234-B529-B2059A601576}" type="slidenum">
              <a:rPr lang="es-AR" smtClean="0"/>
              <a:t>13</a:t>
            </a:fld>
            <a:endParaRPr lang="es-AR"/>
          </a:p>
        </p:txBody>
      </p:sp>
    </p:spTree>
    <p:extLst>
      <p:ext uri="{BB962C8B-B14F-4D97-AF65-F5344CB8AC3E}">
        <p14:creationId xmlns:p14="http://schemas.microsoft.com/office/powerpoint/2010/main" val="3195118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smtClean="0"/>
              <a:t>Si </a:t>
            </a:r>
            <a:r>
              <a:rPr lang="en-US" baseline="0" err="1" smtClean="0"/>
              <a:t>descomponemos</a:t>
            </a:r>
            <a:r>
              <a:rPr lang="en-US" baseline="0" smtClean="0"/>
              <a:t> el campo de </a:t>
            </a:r>
            <a:r>
              <a:rPr lang="en-US" baseline="0" err="1" smtClean="0"/>
              <a:t>geopotencial</a:t>
            </a:r>
            <a:r>
              <a:rPr lang="en-US" baseline="0" smtClean="0"/>
              <a:t> en </a:t>
            </a:r>
            <a:r>
              <a:rPr lang="en-US" baseline="0" err="1" smtClean="0"/>
              <a:t>distintos</a:t>
            </a:r>
            <a:r>
              <a:rPr lang="en-US" baseline="0" smtClean="0"/>
              <a:t> </a:t>
            </a:r>
            <a:r>
              <a:rPr lang="en-US" baseline="0" err="1" smtClean="0"/>
              <a:t>números</a:t>
            </a:r>
            <a:r>
              <a:rPr lang="en-US" baseline="0" smtClean="0"/>
              <a:t> de </a:t>
            </a:r>
            <a:r>
              <a:rPr lang="en-US" baseline="0" err="1" smtClean="0"/>
              <a:t>onda</a:t>
            </a:r>
            <a:r>
              <a:rPr lang="en-US" baseline="0" smtClean="0"/>
              <a:t> </a:t>
            </a:r>
            <a:r>
              <a:rPr lang="en-US" baseline="0" err="1" smtClean="0"/>
              <a:t>mediante</a:t>
            </a:r>
            <a:r>
              <a:rPr lang="en-US" baseline="0" smtClean="0"/>
              <a:t> series de Fourier </a:t>
            </a:r>
            <a:r>
              <a:rPr lang="en-US" baseline="0" err="1" smtClean="0"/>
              <a:t>podemos</a:t>
            </a:r>
            <a:r>
              <a:rPr lang="en-US" baseline="0" smtClean="0"/>
              <a:t> </a:t>
            </a:r>
            <a:r>
              <a:rPr lang="en-US" baseline="0" err="1" smtClean="0"/>
              <a:t>obtener</a:t>
            </a:r>
            <a:r>
              <a:rPr lang="en-US" baseline="0" smtClean="0"/>
              <a:t> la </a:t>
            </a:r>
            <a:r>
              <a:rPr lang="en-US" baseline="0" err="1" smtClean="0"/>
              <a:t>varianza</a:t>
            </a:r>
            <a:r>
              <a:rPr lang="en-US" baseline="0" smtClean="0"/>
              <a:t> </a:t>
            </a:r>
            <a:r>
              <a:rPr lang="en-US" baseline="0" err="1" smtClean="0"/>
              <a:t>explicada</a:t>
            </a:r>
            <a:r>
              <a:rPr lang="en-US" baseline="0" smtClean="0"/>
              <a:t> </a:t>
            </a:r>
            <a:r>
              <a:rPr lang="en-US" baseline="0" err="1" smtClean="0"/>
              <a:t>por</a:t>
            </a:r>
            <a:r>
              <a:rPr lang="en-US" baseline="0" smtClean="0"/>
              <a:t> </a:t>
            </a:r>
            <a:r>
              <a:rPr lang="en-US" baseline="0" err="1" smtClean="0"/>
              <a:t>cada</a:t>
            </a:r>
            <a:r>
              <a:rPr lang="en-US" baseline="0" smtClean="0"/>
              <a:t> </a:t>
            </a:r>
            <a:r>
              <a:rPr lang="en-US" baseline="0" err="1" smtClean="0"/>
              <a:t>número</a:t>
            </a:r>
            <a:r>
              <a:rPr lang="en-US" baseline="0" smtClean="0"/>
              <a:t> de </a:t>
            </a:r>
            <a:r>
              <a:rPr lang="en-US" baseline="0" err="1" smtClean="0"/>
              <a:t>onda</a:t>
            </a:r>
            <a:r>
              <a:rPr lang="en-US" baseline="0" smtClean="0"/>
              <a:t> </a:t>
            </a:r>
            <a:r>
              <a:rPr lang="en-US" baseline="0" err="1" smtClean="0"/>
              <a:t>que</a:t>
            </a:r>
            <a:r>
              <a:rPr lang="en-US" baseline="0" smtClean="0"/>
              <a:t> se </a:t>
            </a:r>
            <a:r>
              <a:rPr lang="en-US" baseline="0" err="1" smtClean="0"/>
              <a:t>muestra</a:t>
            </a:r>
            <a:r>
              <a:rPr lang="en-US" baseline="0" smtClean="0"/>
              <a:t> en </a:t>
            </a:r>
            <a:r>
              <a:rPr lang="en-US" baseline="0" err="1" smtClean="0"/>
              <a:t>esta</a:t>
            </a:r>
            <a:r>
              <a:rPr lang="en-US" baseline="0" smtClean="0"/>
              <a:t> </a:t>
            </a:r>
            <a:r>
              <a:rPr lang="en-US" baseline="0" err="1" smtClean="0"/>
              <a:t>figura</a:t>
            </a:r>
            <a:r>
              <a:rPr lang="en-US" baseline="0" smtClean="0"/>
              <a:t> </a:t>
            </a:r>
            <a:r>
              <a:rPr lang="en-US" baseline="0" err="1" smtClean="0"/>
              <a:t>para</a:t>
            </a:r>
            <a:r>
              <a:rPr lang="en-US" baseline="0" smtClean="0"/>
              <a:t> </a:t>
            </a:r>
            <a:r>
              <a:rPr lang="en-US" baseline="0" err="1" smtClean="0"/>
              <a:t>cada</a:t>
            </a:r>
            <a:r>
              <a:rPr lang="en-US" baseline="0" smtClean="0"/>
              <a:t> </a:t>
            </a:r>
            <a:r>
              <a:rPr lang="en-US" baseline="0" err="1" smtClean="0"/>
              <a:t>estación</a:t>
            </a:r>
            <a:r>
              <a:rPr lang="en-US" baseline="0" smtClean="0"/>
              <a:t>, </a:t>
            </a:r>
            <a:r>
              <a:rPr lang="en-US" baseline="0" err="1" smtClean="0"/>
              <a:t>latitud</a:t>
            </a:r>
            <a:r>
              <a:rPr lang="en-US" baseline="0" smtClean="0"/>
              <a:t> y </a:t>
            </a:r>
            <a:r>
              <a:rPr lang="en-US" baseline="0" err="1" smtClean="0"/>
              <a:t>nivel</a:t>
            </a:r>
            <a:r>
              <a:rPr lang="en-US" baseline="0" smtClean="0"/>
              <a:t>. </a:t>
            </a:r>
          </a:p>
          <a:p>
            <a:r>
              <a:rPr lang="en-US" baseline="0" err="1" smtClean="0"/>
              <a:t>Consistente</a:t>
            </a:r>
            <a:r>
              <a:rPr lang="en-US" baseline="0" smtClean="0"/>
              <a:t> con lo </a:t>
            </a:r>
            <a:r>
              <a:rPr lang="en-US" baseline="0" err="1" smtClean="0"/>
              <a:t>visto</a:t>
            </a:r>
            <a:r>
              <a:rPr lang="en-US" baseline="0" smtClean="0"/>
              <a:t> </a:t>
            </a:r>
            <a:r>
              <a:rPr lang="en-US" baseline="0" err="1" smtClean="0"/>
              <a:t>anteriormente</a:t>
            </a:r>
            <a:r>
              <a:rPr lang="en-US" baseline="0" smtClean="0"/>
              <a:t>, la </a:t>
            </a:r>
            <a:r>
              <a:rPr lang="en-US" baseline="0" err="1" smtClean="0"/>
              <a:t>onda</a:t>
            </a:r>
            <a:r>
              <a:rPr lang="en-US" baseline="0" smtClean="0"/>
              <a:t> 1 </a:t>
            </a:r>
            <a:r>
              <a:rPr lang="en-US" baseline="0" err="1" smtClean="0"/>
              <a:t>domina</a:t>
            </a:r>
            <a:r>
              <a:rPr lang="en-US" baseline="0" smtClean="0"/>
              <a:t> en </a:t>
            </a:r>
            <a:r>
              <a:rPr lang="en-US" baseline="0" err="1" smtClean="0"/>
              <a:t>casi</a:t>
            </a:r>
            <a:r>
              <a:rPr lang="en-US" baseline="0" smtClean="0"/>
              <a:t> </a:t>
            </a:r>
            <a:r>
              <a:rPr lang="en-US" baseline="0" err="1" smtClean="0"/>
              <a:t>todos</a:t>
            </a:r>
            <a:r>
              <a:rPr lang="en-US" baseline="0" smtClean="0"/>
              <a:t> </a:t>
            </a:r>
            <a:r>
              <a:rPr lang="en-US" baseline="0" err="1" smtClean="0"/>
              <a:t>lso</a:t>
            </a:r>
            <a:r>
              <a:rPr lang="en-US" baseline="0" smtClean="0"/>
              <a:t> </a:t>
            </a:r>
            <a:r>
              <a:rPr lang="en-US" baseline="0" err="1" smtClean="0"/>
              <a:t>niveles</a:t>
            </a:r>
            <a:r>
              <a:rPr lang="en-US" baseline="0" smtClean="0"/>
              <a:t> al </a:t>
            </a:r>
            <a:r>
              <a:rPr lang="en-US" baseline="0" err="1" smtClean="0"/>
              <a:t>sur</a:t>
            </a:r>
            <a:r>
              <a:rPr lang="en-US" baseline="0" smtClean="0"/>
              <a:t> de 30°. La </a:t>
            </a:r>
            <a:r>
              <a:rPr lang="en-US" baseline="0" err="1" smtClean="0"/>
              <a:t>onda</a:t>
            </a:r>
            <a:r>
              <a:rPr lang="en-US" baseline="0" smtClean="0"/>
              <a:t> 2 </a:t>
            </a:r>
            <a:r>
              <a:rPr lang="en-US" baseline="0" err="1" smtClean="0"/>
              <a:t>es</a:t>
            </a:r>
            <a:r>
              <a:rPr lang="en-US" baseline="0" smtClean="0"/>
              <a:t> </a:t>
            </a:r>
            <a:r>
              <a:rPr lang="en-US" baseline="0" err="1" smtClean="0"/>
              <a:t>importante</a:t>
            </a:r>
            <a:r>
              <a:rPr lang="en-US" baseline="0" smtClean="0"/>
              <a:t> </a:t>
            </a:r>
            <a:r>
              <a:rPr lang="en-US" baseline="0" err="1" smtClean="0"/>
              <a:t>más</a:t>
            </a:r>
            <a:r>
              <a:rPr lang="en-US" baseline="0" smtClean="0"/>
              <a:t> </a:t>
            </a:r>
            <a:r>
              <a:rPr lang="en-US" baseline="0" err="1" smtClean="0"/>
              <a:t>que</a:t>
            </a:r>
            <a:r>
              <a:rPr lang="en-US" baseline="0" smtClean="0"/>
              <a:t> nada en la </a:t>
            </a:r>
            <a:r>
              <a:rPr lang="en-US" baseline="0" err="1" smtClean="0"/>
              <a:t>estratósfera</a:t>
            </a:r>
            <a:r>
              <a:rPr lang="en-US" baseline="0" smtClean="0"/>
              <a:t> </a:t>
            </a:r>
            <a:r>
              <a:rPr lang="en-US" baseline="0" err="1" smtClean="0"/>
              <a:t>ecuatorial</a:t>
            </a:r>
            <a:r>
              <a:rPr lang="en-US" baseline="0" smtClean="0"/>
              <a:t> y la </a:t>
            </a:r>
            <a:r>
              <a:rPr lang="en-US" baseline="0" err="1" smtClean="0"/>
              <a:t>onda</a:t>
            </a:r>
            <a:r>
              <a:rPr lang="en-US" baseline="0" smtClean="0"/>
              <a:t> 3 </a:t>
            </a:r>
            <a:r>
              <a:rPr lang="en-US" baseline="0" err="1" smtClean="0"/>
              <a:t>es</a:t>
            </a:r>
            <a:r>
              <a:rPr lang="en-US" baseline="0" smtClean="0"/>
              <a:t> </a:t>
            </a:r>
            <a:r>
              <a:rPr lang="en-US" baseline="0" err="1" smtClean="0"/>
              <a:t>importante</a:t>
            </a:r>
            <a:r>
              <a:rPr lang="en-US" baseline="0" smtClean="0"/>
              <a:t> en </a:t>
            </a:r>
            <a:r>
              <a:rPr lang="en-US" baseline="0" err="1" smtClean="0"/>
              <a:t>esta</a:t>
            </a:r>
            <a:r>
              <a:rPr lang="en-US" baseline="0" smtClean="0"/>
              <a:t> </a:t>
            </a:r>
            <a:r>
              <a:rPr lang="en-US" baseline="0" err="1" smtClean="0"/>
              <a:t>región</a:t>
            </a:r>
            <a:r>
              <a:rPr lang="en-US" baseline="0" smtClean="0"/>
              <a:t> </a:t>
            </a:r>
            <a:r>
              <a:rPr lang="en-US" baseline="0" err="1" smtClean="0"/>
              <a:t>reducida</a:t>
            </a:r>
            <a:r>
              <a:rPr lang="en-US" baseline="0" smtClean="0"/>
              <a:t> en 45°S </a:t>
            </a:r>
            <a:r>
              <a:rPr lang="en-US" baseline="0" err="1" smtClean="0"/>
              <a:t>más</a:t>
            </a:r>
            <a:r>
              <a:rPr lang="en-US" baseline="0" smtClean="0"/>
              <a:t> </a:t>
            </a:r>
            <a:r>
              <a:rPr lang="en-US" baseline="0" err="1" smtClean="0"/>
              <a:t>que</a:t>
            </a:r>
            <a:r>
              <a:rPr lang="en-US" baseline="0" smtClean="0"/>
              <a:t> nada en </a:t>
            </a:r>
            <a:r>
              <a:rPr lang="en-US" baseline="0" err="1" smtClean="0"/>
              <a:t>niveles</a:t>
            </a:r>
            <a:r>
              <a:rPr lang="en-US" baseline="0" smtClean="0"/>
              <a:t> </a:t>
            </a:r>
            <a:r>
              <a:rPr lang="en-US" baseline="0" err="1" smtClean="0"/>
              <a:t>bajos</a:t>
            </a:r>
            <a:r>
              <a:rPr lang="en-US" baseline="0" smtClean="0"/>
              <a:t>, </a:t>
            </a:r>
            <a:r>
              <a:rPr lang="en-US" baseline="0" err="1" smtClean="0"/>
              <a:t>donde</a:t>
            </a:r>
            <a:r>
              <a:rPr lang="en-US" baseline="0" smtClean="0"/>
              <a:t> </a:t>
            </a:r>
            <a:r>
              <a:rPr lang="en-US" baseline="0" err="1" smtClean="0"/>
              <a:t>incluso</a:t>
            </a:r>
            <a:r>
              <a:rPr lang="en-US" baseline="0" smtClean="0"/>
              <a:t> </a:t>
            </a:r>
            <a:r>
              <a:rPr lang="en-US" baseline="0" err="1" smtClean="0"/>
              <a:t>explica</a:t>
            </a:r>
            <a:r>
              <a:rPr lang="en-US" baseline="0" smtClean="0"/>
              <a:t> </a:t>
            </a:r>
            <a:r>
              <a:rPr lang="en-US" baseline="0" err="1" smtClean="0"/>
              <a:t>una</a:t>
            </a:r>
            <a:r>
              <a:rPr lang="en-US" baseline="0" smtClean="0"/>
              <a:t> </a:t>
            </a:r>
            <a:r>
              <a:rPr lang="en-US" baseline="0" err="1" smtClean="0"/>
              <a:t>varianza</a:t>
            </a:r>
            <a:r>
              <a:rPr lang="en-US" baseline="0" smtClean="0"/>
              <a:t> mayor </a:t>
            </a:r>
            <a:r>
              <a:rPr lang="en-US" baseline="0" err="1" smtClean="0"/>
              <a:t>que</a:t>
            </a:r>
            <a:r>
              <a:rPr lang="en-US" baseline="0" smtClean="0"/>
              <a:t> la </a:t>
            </a:r>
            <a:r>
              <a:rPr lang="en-US" baseline="0" err="1" smtClean="0"/>
              <a:t>onda</a:t>
            </a:r>
            <a:r>
              <a:rPr lang="en-US" baseline="0" smtClean="0"/>
              <a:t> 1. </a:t>
            </a:r>
            <a:r>
              <a:rPr lang="en-US" baseline="0" err="1" smtClean="0"/>
              <a:t>Ondas</a:t>
            </a:r>
            <a:r>
              <a:rPr lang="en-US" baseline="0" smtClean="0"/>
              <a:t> </a:t>
            </a:r>
            <a:r>
              <a:rPr lang="en-US" baseline="0" err="1" smtClean="0"/>
              <a:t>más</a:t>
            </a:r>
            <a:r>
              <a:rPr lang="en-US" baseline="0" smtClean="0"/>
              <a:t> </a:t>
            </a:r>
            <a:r>
              <a:rPr lang="en-US" baseline="0" err="1" smtClean="0"/>
              <a:t>cortas</a:t>
            </a:r>
            <a:r>
              <a:rPr lang="en-US" baseline="0" smtClean="0"/>
              <a:t> </a:t>
            </a:r>
            <a:r>
              <a:rPr lang="en-US" baseline="0" err="1" smtClean="0"/>
              <a:t>explican</a:t>
            </a:r>
            <a:r>
              <a:rPr lang="en-US" baseline="0" smtClean="0"/>
              <a:t> </a:t>
            </a:r>
            <a:r>
              <a:rPr lang="en-US" baseline="0" err="1" smtClean="0"/>
              <a:t>menos</a:t>
            </a:r>
            <a:r>
              <a:rPr lang="en-US" baseline="0" smtClean="0"/>
              <a:t> </a:t>
            </a:r>
            <a:r>
              <a:rPr lang="en-US" baseline="0" err="1" smtClean="0"/>
              <a:t>varianza</a:t>
            </a:r>
            <a:r>
              <a:rPr lang="en-US" baseline="0" smtClean="0"/>
              <a:t>. </a:t>
            </a:r>
          </a:p>
          <a:p>
            <a:endParaRPr lang="en-US" baseline="0" smtClean="0"/>
          </a:p>
          <a:p>
            <a:r>
              <a:rPr lang="en-US" baseline="0" err="1" smtClean="0"/>
              <a:t>Esta</a:t>
            </a:r>
            <a:r>
              <a:rPr lang="en-US" baseline="0" smtClean="0"/>
              <a:t> variable </a:t>
            </a:r>
            <a:r>
              <a:rPr lang="en-US" baseline="0" err="1" smtClean="0"/>
              <a:t>indica</a:t>
            </a:r>
            <a:r>
              <a:rPr lang="en-US" baseline="0" smtClean="0"/>
              <a:t> la </a:t>
            </a:r>
            <a:r>
              <a:rPr lang="en-US" baseline="0" err="1" smtClean="0"/>
              <a:t>importancia</a:t>
            </a:r>
            <a:r>
              <a:rPr lang="en-US" baseline="0" smtClean="0"/>
              <a:t> </a:t>
            </a:r>
            <a:r>
              <a:rPr lang="en-US" baseline="0" err="1" smtClean="0"/>
              <a:t>relativa</a:t>
            </a:r>
            <a:r>
              <a:rPr lang="en-US" baseline="0" smtClean="0"/>
              <a:t> de </a:t>
            </a:r>
            <a:r>
              <a:rPr lang="en-US" baseline="0" err="1" smtClean="0"/>
              <a:t>cada</a:t>
            </a:r>
            <a:r>
              <a:rPr lang="en-US" baseline="0" smtClean="0"/>
              <a:t> </a:t>
            </a:r>
            <a:r>
              <a:rPr lang="en-US" baseline="0" err="1" smtClean="0"/>
              <a:t>onda</a:t>
            </a:r>
            <a:r>
              <a:rPr lang="en-US" baseline="0" smtClean="0"/>
              <a:t> </a:t>
            </a:r>
            <a:r>
              <a:rPr lang="en-US" baseline="0" err="1" smtClean="0"/>
              <a:t>sobre</a:t>
            </a:r>
            <a:r>
              <a:rPr lang="en-US" baseline="0" smtClean="0"/>
              <a:t> el campo total, </a:t>
            </a:r>
            <a:r>
              <a:rPr lang="en-US" baseline="0" err="1" smtClean="0"/>
              <a:t>pero</a:t>
            </a:r>
            <a:r>
              <a:rPr lang="en-US" baseline="0" smtClean="0"/>
              <a:t> </a:t>
            </a:r>
            <a:r>
              <a:rPr lang="en-US" baseline="0" err="1" smtClean="0"/>
              <a:t>es</a:t>
            </a:r>
            <a:r>
              <a:rPr lang="en-US" baseline="0" smtClean="0"/>
              <a:t> </a:t>
            </a:r>
            <a:r>
              <a:rPr lang="en-US" baseline="0" err="1" smtClean="0"/>
              <a:t>posible</a:t>
            </a:r>
            <a:r>
              <a:rPr lang="en-US" baseline="0" smtClean="0"/>
              <a:t> </a:t>
            </a:r>
            <a:r>
              <a:rPr lang="en-US" baseline="0" err="1" smtClean="0"/>
              <a:t>que</a:t>
            </a:r>
            <a:r>
              <a:rPr lang="en-US" baseline="0" smtClean="0"/>
              <a:t> </a:t>
            </a:r>
            <a:r>
              <a:rPr lang="en-US" baseline="0" err="1" smtClean="0"/>
              <a:t>una</a:t>
            </a:r>
            <a:r>
              <a:rPr lang="en-US" baseline="0" smtClean="0"/>
              <a:t> </a:t>
            </a:r>
            <a:r>
              <a:rPr lang="en-US" baseline="0" err="1" smtClean="0"/>
              <a:t>onda</a:t>
            </a:r>
            <a:r>
              <a:rPr lang="en-US" baseline="0" smtClean="0"/>
              <a:t> </a:t>
            </a:r>
            <a:r>
              <a:rPr lang="en-US" baseline="0" err="1" smtClean="0"/>
              <a:t>tenga</a:t>
            </a:r>
            <a:r>
              <a:rPr lang="en-US" baseline="0" smtClean="0"/>
              <a:t> </a:t>
            </a:r>
            <a:r>
              <a:rPr lang="en-US" baseline="0" err="1" smtClean="0"/>
              <a:t>una</a:t>
            </a:r>
            <a:r>
              <a:rPr lang="en-US" baseline="0" smtClean="0"/>
              <a:t> </a:t>
            </a:r>
            <a:r>
              <a:rPr lang="en-US" baseline="0" err="1" smtClean="0"/>
              <a:t>amplitud</a:t>
            </a:r>
            <a:r>
              <a:rPr lang="en-US" baseline="0" smtClean="0"/>
              <a:t> </a:t>
            </a:r>
            <a:r>
              <a:rPr lang="en-US" baseline="0" err="1" smtClean="0"/>
              <a:t>muy</a:t>
            </a:r>
            <a:r>
              <a:rPr lang="en-US" baseline="0" smtClean="0"/>
              <a:t> </a:t>
            </a:r>
            <a:r>
              <a:rPr lang="en-US" baseline="0" err="1" smtClean="0"/>
              <a:t>grande</a:t>
            </a:r>
            <a:r>
              <a:rPr lang="en-US" baseline="0" smtClean="0"/>
              <a:t> </a:t>
            </a:r>
            <a:r>
              <a:rPr lang="en-US" baseline="0" err="1" smtClean="0"/>
              <a:t>pero</a:t>
            </a:r>
            <a:r>
              <a:rPr lang="en-US" baseline="0" smtClean="0"/>
              <a:t> </a:t>
            </a:r>
            <a:r>
              <a:rPr lang="en-US" baseline="0" err="1" smtClean="0"/>
              <a:t>explique</a:t>
            </a:r>
            <a:r>
              <a:rPr lang="en-US" baseline="0" smtClean="0"/>
              <a:t> </a:t>
            </a:r>
            <a:r>
              <a:rPr lang="en-US" baseline="0" err="1" smtClean="0"/>
              <a:t>poca</a:t>
            </a:r>
            <a:r>
              <a:rPr lang="en-US" baseline="0" smtClean="0"/>
              <a:t> </a:t>
            </a:r>
            <a:r>
              <a:rPr lang="en-US" baseline="0" err="1" smtClean="0"/>
              <a:t>varianza</a:t>
            </a:r>
            <a:r>
              <a:rPr lang="en-US" baseline="0" smtClean="0"/>
              <a:t> </a:t>
            </a:r>
            <a:r>
              <a:rPr lang="en-US" baseline="0" err="1" smtClean="0"/>
              <a:t>dependiendo</a:t>
            </a:r>
            <a:r>
              <a:rPr lang="en-US" baseline="0" smtClean="0"/>
              <a:t> de la </a:t>
            </a:r>
            <a:r>
              <a:rPr lang="en-US" baseline="0" err="1" smtClean="0"/>
              <a:t>actividad</a:t>
            </a:r>
            <a:r>
              <a:rPr lang="en-US" baseline="0" smtClean="0"/>
              <a:t> de </a:t>
            </a:r>
            <a:r>
              <a:rPr lang="en-US" baseline="0" err="1" smtClean="0"/>
              <a:t>las</a:t>
            </a:r>
            <a:r>
              <a:rPr lang="en-US" baseline="0" smtClean="0"/>
              <a:t> </a:t>
            </a:r>
            <a:r>
              <a:rPr lang="en-US" baseline="0" err="1" smtClean="0"/>
              <a:t>otras</a:t>
            </a:r>
            <a:r>
              <a:rPr lang="en-US" baseline="0" smtClean="0"/>
              <a:t> </a:t>
            </a:r>
            <a:r>
              <a:rPr lang="en-US" baseline="0" err="1" smtClean="0"/>
              <a:t>ondas</a:t>
            </a:r>
            <a:r>
              <a:rPr lang="en-US" baseline="0" smtClean="0"/>
              <a:t> </a:t>
            </a:r>
            <a:r>
              <a:rPr lang="en-US" baseline="0" err="1" smtClean="0"/>
              <a:t>estacionarias</a:t>
            </a:r>
            <a:r>
              <a:rPr lang="en-US" baseline="0" smtClean="0"/>
              <a:t>…</a:t>
            </a:r>
          </a:p>
        </p:txBody>
      </p:sp>
      <p:sp>
        <p:nvSpPr>
          <p:cNvPr id="4" name="Slide Number Placeholder 3"/>
          <p:cNvSpPr>
            <a:spLocks noGrp="1"/>
          </p:cNvSpPr>
          <p:nvPr>
            <p:ph type="sldNum" sz="quarter" idx="10"/>
          </p:nvPr>
        </p:nvSpPr>
        <p:spPr/>
        <p:txBody>
          <a:bodyPr/>
          <a:lstStyle/>
          <a:p>
            <a:fld id="{1F0B5C30-2FAF-4234-B529-B2059A601576}" type="slidenum">
              <a:rPr lang="es-AR" smtClean="0"/>
              <a:t>14</a:t>
            </a:fld>
            <a:endParaRPr lang="es-AR"/>
          </a:p>
        </p:txBody>
      </p:sp>
    </p:spTree>
    <p:extLst>
      <p:ext uri="{BB962C8B-B14F-4D97-AF65-F5344CB8AC3E}">
        <p14:creationId xmlns:p14="http://schemas.microsoft.com/office/powerpoint/2010/main" val="35926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 </a:t>
            </a:r>
            <a:r>
              <a:rPr lang="en-US" dirty="0" err="1" smtClean="0"/>
              <a:t>entonces</a:t>
            </a:r>
            <a:r>
              <a:rPr lang="en-US" baseline="0" dirty="0" smtClean="0"/>
              <a:t> </a:t>
            </a:r>
            <a:r>
              <a:rPr lang="en-US" baseline="0" dirty="0" err="1" smtClean="0"/>
              <a:t>es</a:t>
            </a:r>
            <a:r>
              <a:rPr lang="en-US" baseline="0" dirty="0" smtClean="0"/>
              <a:t> </a:t>
            </a:r>
            <a:r>
              <a:rPr lang="en-US" baseline="0" dirty="0" err="1" smtClean="0"/>
              <a:t>conveniente</a:t>
            </a:r>
            <a:r>
              <a:rPr lang="en-US" baseline="0" dirty="0" smtClean="0"/>
              <a:t> </a:t>
            </a:r>
            <a:r>
              <a:rPr lang="en-US" baseline="0" dirty="0" err="1" smtClean="0"/>
              <a:t>ver</a:t>
            </a:r>
            <a:r>
              <a:rPr lang="en-US" baseline="0" dirty="0" smtClean="0"/>
              <a:t> la </a:t>
            </a:r>
            <a:r>
              <a:rPr lang="en-US" baseline="0" dirty="0" err="1" smtClean="0"/>
              <a:t>amplitud</a:t>
            </a:r>
            <a:r>
              <a:rPr lang="en-US" baseline="0" dirty="0" smtClean="0"/>
              <a:t> de </a:t>
            </a:r>
            <a:r>
              <a:rPr lang="en-US" baseline="0" dirty="0" err="1" smtClean="0"/>
              <a:t>cada</a:t>
            </a:r>
            <a:r>
              <a:rPr lang="en-US" baseline="0" dirty="0" smtClean="0"/>
              <a:t> </a:t>
            </a:r>
            <a:r>
              <a:rPr lang="en-US" baseline="0" dirty="0" err="1" smtClean="0"/>
              <a:t>onda</a:t>
            </a:r>
            <a:r>
              <a:rPr lang="en-US" baseline="0" dirty="0" smtClean="0"/>
              <a:t> </a:t>
            </a:r>
            <a:r>
              <a:rPr lang="en-US" baseline="0" dirty="0" err="1" smtClean="0"/>
              <a:t>por</a:t>
            </a:r>
            <a:r>
              <a:rPr lang="en-US" baseline="0" dirty="0" smtClean="0"/>
              <a:t> </a:t>
            </a:r>
            <a:r>
              <a:rPr lang="en-US" baseline="0" dirty="0" err="1" smtClean="0"/>
              <a:t>separado</a:t>
            </a:r>
            <a:r>
              <a:rPr lang="en-US" baseline="0" dirty="0" smtClean="0"/>
              <a:t>. En </a:t>
            </a:r>
            <a:r>
              <a:rPr lang="en-US" baseline="0" dirty="0" err="1" smtClean="0"/>
              <a:t>esta</a:t>
            </a:r>
            <a:r>
              <a:rPr lang="en-US" baseline="0" dirty="0" smtClean="0"/>
              <a:t> </a:t>
            </a:r>
            <a:r>
              <a:rPr lang="en-US" baseline="0" dirty="0" err="1" smtClean="0"/>
              <a:t>figura</a:t>
            </a:r>
            <a:r>
              <a:rPr lang="en-US" baseline="0" dirty="0" smtClean="0"/>
              <a:t> </a:t>
            </a:r>
            <a:r>
              <a:rPr lang="en-US" baseline="0" dirty="0" err="1" smtClean="0"/>
              <a:t>es</a:t>
            </a:r>
            <a:r>
              <a:rPr lang="en-US" baseline="0" dirty="0" smtClean="0"/>
              <a:t> </a:t>
            </a:r>
            <a:r>
              <a:rPr lang="en-US" baseline="0" dirty="0" err="1" smtClean="0"/>
              <a:t>importante</a:t>
            </a:r>
            <a:r>
              <a:rPr lang="en-US" baseline="0" dirty="0" smtClean="0"/>
              <a:t> </a:t>
            </a:r>
            <a:r>
              <a:rPr lang="en-US" baseline="0" dirty="0" err="1" smtClean="0"/>
              <a:t>notar</a:t>
            </a:r>
            <a:r>
              <a:rPr lang="en-US" baseline="0" dirty="0" smtClean="0"/>
              <a:t> </a:t>
            </a:r>
            <a:r>
              <a:rPr lang="en-US" baseline="0" dirty="0" err="1" smtClean="0"/>
              <a:t>que</a:t>
            </a:r>
            <a:r>
              <a:rPr lang="en-US" baseline="0" dirty="0" smtClean="0"/>
              <a:t> la </a:t>
            </a:r>
            <a:r>
              <a:rPr lang="en-US" baseline="0" dirty="0" err="1" smtClean="0"/>
              <a:t>escala</a:t>
            </a:r>
            <a:r>
              <a:rPr lang="en-US" baseline="0" dirty="0" smtClean="0"/>
              <a:t> de </a:t>
            </a:r>
            <a:r>
              <a:rPr lang="en-US" baseline="0" dirty="0" err="1" smtClean="0"/>
              <a:t>colores</a:t>
            </a:r>
            <a:r>
              <a:rPr lang="en-US" baseline="0" dirty="0" smtClean="0"/>
              <a:t> </a:t>
            </a:r>
            <a:r>
              <a:rPr lang="en-US" baseline="0" dirty="0" err="1" smtClean="0"/>
              <a:t>es</a:t>
            </a:r>
            <a:r>
              <a:rPr lang="en-US" baseline="0" dirty="0" smtClean="0"/>
              <a:t> </a:t>
            </a:r>
            <a:r>
              <a:rPr lang="en-US" baseline="0" dirty="0" err="1" smtClean="0"/>
              <a:t>logarítmica</a:t>
            </a:r>
            <a:r>
              <a:rPr lang="en-US" baseline="0" dirty="0" smtClean="0"/>
              <a:t>. </a:t>
            </a:r>
          </a:p>
          <a:p>
            <a:r>
              <a:rPr lang="en-US" dirty="0" smtClean="0"/>
              <a:t>La </a:t>
            </a:r>
            <a:r>
              <a:rPr lang="en-US" dirty="0" err="1" smtClean="0"/>
              <a:t>amplitud</a:t>
            </a:r>
            <a:r>
              <a:rPr lang="en-US" dirty="0" smtClean="0"/>
              <a:t> de la </a:t>
            </a:r>
            <a:r>
              <a:rPr lang="en-US" dirty="0" err="1" smtClean="0"/>
              <a:t>onda</a:t>
            </a:r>
            <a:r>
              <a:rPr lang="en-US" dirty="0" smtClean="0"/>
              <a:t> 1 </a:t>
            </a:r>
            <a:r>
              <a:rPr lang="en-US" dirty="0" err="1" smtClean="0"/>
              <a:t>tiene</a:t>
            </a:r>
            <a:r>
              <a:rPr lang="en-US" dirty="0" smtClean="0"/>
              <a:t> un </a:t>
            </a:r>
            <a:r>
              <a:rPr lang="en-US" dirty="0" err="1" smtClean="0"/>
              <a:t>máximo</a:t>
            </a:r>
            <a:r>
              <a:rPr lang="en-US" dirty="0" smtClean="0"/>
              <a:t> </a:t>
            </a:r>
            <a:r>
              <a:rPr lang="en-US" dirty="0" err="1" smtClean="0"/>
              <a:t>más</a:t>
            </a:r>
            <a:r>
              <a:rPr lang="en-US" dirty="0" smtClean="0"/>
              <a:t> </a:t>
            </a:r>
            <a:r>
              <a:rPr lang="en-US" dirty="0" err="1" smtClean="0"/>
              <a:t>definido</a:t>
            </a:r>
            <a:r>
              <a:rPr lang="en-US" baseline="0" dirty="0" smtClean="0"/>
              <a:t> en 60° </a:t>
            </a:r>
            <a:r>
              <a:rPr lang="en-US" baseline="0" dirty="0" err="1" smtClean="0"/>
              <a:t>que</a:t>
            </a:r>
            <a:r>
              <a:rPr lang="en-US" baseline="0" dirty="0" smtClean="0"/>
              <a:t> en </a:t>
            </a:r>
            <a:r>
              <a:rPr lang="en-US" baseline="0" dirty="0" err="1" smtClean="0"/>
              <a:t>verano</a:t>
            </a:r>
            <a:r>
              <a:rPr lang="en-US" baseline="0" dirty="0" smtClean="0"/>
              <a:t> </a:t>
            </a:r>
            <a:r>
              <a:rPr lang="en-US" baseline="0" dirty="0" err="1" smtClean="0"/>
              <a:t>maximiza</a:t>
            </a:r>
            <a:r>
              <a:rPr lang="en-US" baseline="0" dirty="0" smtClean="0"/>
              <a:t> en la </a:t>
            </a:r>
            <a:r>
              <a:rPr lang="en-US" baseline="0" dirty="0" err="1" smtClean="0"/>
              <a:t>tropósfera</a:t>
            </a:r>
            <a:r>
              <a:rPr lang="en-US" baseline="0" dirty="0" smtClean="0"/>
              <a:t> </a:t>
            </a:r>
            <a:r>
              <a:rPr lang="en-US" baseline="0" dirty="0" err="1" smtClean="0"/>
              <a:t>alta</a:t>
            </a:r>
            <a:r>
              <a:rPr lang="en-US" baseline="0" dirty="0" smtClean="0"/>
              <a:t> </a:t>
            </a:r>
            <a:r>
              <a:rPr lang="en-US" baseline="0" dirty="0" err="1" smtClean="0"/>
              <a:t>mientras</a:t>
            </a:r>
            <a:r>
              <a:rPr lang="en-US" baseline="0" dirty="0" smtClean="0"/>
              <a:t> </a:t>
            </a:r>
            <a:r>
              <a:rPr lang="en-US" baseline="0" dirty="0" err="1" smtClean="0"/>
              <a:t>que</a:t>
            </a:r>
            <a:r>
              <a:rPr lang="en-US" baseline="0" dirty="0" smtClean="0"/>
              <a:t> en </a:t>
            </a:r>
            <a:r>
              <a:rPr lang="en-US" baseline="0" dirty="0" err="1" smtClean="0"/>
              <a:t>otoño</a:t>
            </a:r>
            <a:r>
              <a:rPr lang="en-US" baseline="0" dirty="0" smtClean="0"/>
              <a:t>, </a:t>
            </a:r>
            <a:r>
              <a:rPr lang="en-US" baseline="0" dirty="0" err="1" smtClean="0"/>
              <a:t>invierno</a:t>
            </a:r>
            <a:r>
              <a:rPr lang="en-US" baseline="0" dirty="0" smtClean="0"/>
              <a:t> y primavera </a:t>
            </a:r>
            <a:r>
              <a:rPr lang="en-US" baseline="0" dirty="0" err="1" smtClean="0"/>
              <a:t>tiene</a:t>
            </a:r>
            <a:r>
              <a:rPr lang="en-US" baseline="0" dirty="0" smtClean="0"/>
              <a:t> el </a:t>
            </a:r>
            <a:r>
              <a:rPr lang="en-US" baseline="0" dirty="0" err="1" smtClean="0"/>
              <a:t>máximo</a:t>
            </a:r>
            <a:r>
              <a:rPr lang="en-US" baseline="0" dirty="0" smtClean="0"/>
              <a:t> en la </a:t>
            </a:r>
            <a:r>
              <a:rPr lang="en-US" baseline="0" dirty="0" err="1" smtClean="0"/>
              <a:t>estratósfera</a:t>
            </a:r>
            <a:r>
              <a:rPr lang="en-US" baseline="0" dirty="0" smtClean="0"/>
              <a:t>. La </a:t>
            </a:r>
            <a:r>
              <a:rPr lang="en-US" baseline="0" dirty="0" err="1" smtClean="0"/>
              <a:t>amplitud</a:t>
            </a:r>
            <a:r>
              <a:rPr lang="en-US" baseline="0" dirty="0" smtClean="0"/>
              <a:t> de la </a:t>
            </a:r>
            <a:r>
              <a:rPr lang="en-US" baseline="0" dirty="0" err="1" smtClean="0"/>
              <a:t>onda</a:t>
            </a:r>
            <a:r>
              <a:rPr lang="en-US" baseline="0" dirty="0" smtClean="0"/>
              <a:t> 2 no </a:t>
            </a:r>
            <a:r>
              <a:rPr lang="en-US" baseline="0" dirty="0" err="1" smtClean="0"/>
              <a:t>es</a:t>
            </a:r>
            <a:r>
              <a:rPr lang="en-US" baseline="0" dirty="0" smtClean="0"/>
              <a:t> </a:t>
            </a:r>
            <a:r>
              <a:rPr lang="en-US" baseline="0" dirty="0" err="1" smtClean="0"/>
              <a:t>máxima</a:t>
            </a:r>
            <a:r>
              <a:rPr lang="en-US" baseline="0" dirty="0" smtClean="0"/>
              <a:t> </a:t>
            </a:r>
            <a:r>
              <a:rPr lang="en-US" baseline="0" dirty="0" err="1" smtClean="0"/>
              <a:t>donde</a:t>
            </a:r>
            <a:r>
              <a:rPr lang="en-US" baseline="0" dirty="0" smtClean="0"/>
              <a:t> se da el </a:t>
            </a:r>
            <a:r>
              <a:rPr lang="en-US" baseline="0" dirty="0" err="1" smtClean="0"/>
              <a:t>máximo</a:t>
            </a:r>
            <a:r>
              <a:rPr lang="en-US" baseline="0" dirty="0" smtClean="0"/>
              <a:t> en la </a:t>
            </a:r>
            <a:r>
              <a:rPr lang="en-US" baseline="0" dirty="0" err="1" smtClean="0"/>
              <a:t>varianza</a:t>
            </a:r>
            <a:r>
              <a:rPr lang="en-US" baseline="0" dirty="0" smtClean="0"/>
              <a:t> </a:t>
            </a:r>
            <a:r>
              <a:rPr lang="en-US" baseline="0" dirty="0" err="1" smtClean="0"/>
              <a:t>explicada</a:t>
            </a:r>
            <a:r>
              <a:rPr lang="en-US" baseline="0" dirty="0" smtClean="0"/>
              <a:t>. La </a:t>
            </a:r>
            <a:r>
              <a:rPr lang="en-US" baseline="0" dirty="0" err="1" smtClean="0"/>
              <a:t>onda</a:t>
            </a:r>
            <a:r>
              <a:rPr lang="en-US" baseline="0" dirty="0" smtClean="0"/>
              <a:t> 3 </a:t>
            </a:r>
            <a:r>
              <a:rPr lang="en-US" baseline="0" dirty="0" err="1" smtClean="0"/>
              <a:t>tiene</a:t>
            </a:r>
            <a:r>
              <a:rPr lang="en-US" baseline="0" dirty="0" smtClean="0"/>
              <a:t> un </a:t>
            </a:r>
            <a:r>
              <a:rPr lang="en-US" baseline="0" dirty="0" err="1" smtClean="0"/>
              <a:t>máximo</a:t>
            </a:r>
            <a:r>
              <a:rPr lang="en-US" baseline="0" dirty="0" smtClean="0"/>
              <a:t> </a:t>
            </a:r>
            <a:r>
              <a:rPr lang="en-US" baseline="0" dirty="0" err="1" smtClean="0"/>
              <a:t>relativamente</a:t>
            </a:r>
            <a:r>
              <a:rPr lang="en-US" baseline="0" dirty="0" smtClean="0"/>
              <a:t> bine </a:t>
            </a:r>
            <a:r>
              <a:rPr lang="en-US" baseline="0" dirty="0" err="1" smtClean="0"/>
              <a:t>definido</a:t>
            </a:r>
            <a:r>
              <a:rPr lang="en-US" baseline="0" dirty="0" smtClean="0"/>
              <a:t> entre 45° y 65° y entre 700 y 100hPa (la </a:t>
            </a:r>
            <a:r>
              <a:rPr lang="en-US" baseline="0" dirty="0" err="1" smtClean="0"/>
              <a:t>región</a:t>
            </a:r>
            <a:r>
              <a:rPr lang="en-US" baseline="0" dirty="0" smtClean="0"/>
              <a:t> </a:t>
            </a:r>
            <a:r>
              <a:rPr lang="en-US" baseline="0" dirty="0" err="1" smtClean="0"/>
              <a:t>marcada</a:t>
            </a:r>
            <a:r>
              <a:rPr lang="en-US" baseline="0" dirty="0" smtClean="0"/>
              <a:t> con </a:t>
            </a:r>
            <a:r>
              <a:rPr lang="en-US" baseline="0" dirty="0" err="1" smtClean="0"/>
              <a:t>línea</a:t>
            </a:r>
            <a:r>
              <a:rPr lang="en-US" baseline="0" dirty="0" smtClean="0"/>
              <a:t> de </a:t>
            </a:r>
            <a:r>
              <a:rPr lang="en-US" baseline="0" dirty="0" err="1" smtClean="0"/>
              <a:t>puntos</a:t>
            </a:r>
            <a:r>
              <a:rPr lang="en-US" baseline="0" dirty="0" smtClean="0"/>
              <a:t>). El </a:t>
            </a:r>
            <a:r>
              <a:rPr lang="en-US" baseline="0" dirty="0" err="1" smtClean="0"/>
              <a:t>máximo</a:t>
            </a:r>
            <a:r>
              <a:rPr lang="en-US" baseline="0" dirty="0" smtClean="0"/>
              <a:t> se </a:t>
            </a:r>
            <a:r>
              <a:rPr lang="en-US" baseline="0" dirty="0" err="1" smtClean="0"/>
              <a:t>posiciona</a:t>
            </a:r>
            <a:r>
              <a:rPr lang="en-US" baseline="0" dirty="0" smtClean="0"/>
              <a:t> entre 300 y 200hPa </a:t>
            </a:r>
            <a:r>
              <a:rPr lang="en-US" baseline="0" dirty="0" err="1" smtClean="0"/>
              <a:t>durante</a:t>
            </a:r>
            <a:r>
              <a:rPr lang="en-US" baseline="0" dirty="0" smtClean="0"/>
              <a:t> </a:t>
            </a:r>
            <a:r>
              <a:rPr lang="en-US" baseline="0" dirty="0" err="1" smtClean="0"/>
              <a:t>todo</a:t>
            </a:r>
            <a:r>
              <a:rPr lang="en-US" baseline="0" dirty="0" smtClean="0"/>
              <a:t> el </a:t>
            </a:r>
            <a:r>
              <a:rPr lang="en-US" baseline="0" dirty="0" err="1" smtClean="0"/>
              <a:t>año</a:t>
            </a:r>
            <a:r>
              <a:rPr lang="en-US" baseline="0" dirty="0" smtClean="0"/>
              <a:t>. </a:t>
            </a:r>
            <a:r>
              <a:rPr lang="en-US" baseline="0" dirty="0" err="1" smtClean="0"/>
              <a:t>Esto</a:t>
            </a:r>
            <a:r>
              <a:rPr lang="en-US" baseline="0" dirty="0" smtClean="0"/>
              <a:t> coincide </a:t>
            </a:r>
            <a:r>
              <a:rPr lang="en-US" baseline="0" dirty="0" err="1" smtClean="0"/>
              <a:t>aproximadamente</a:t>
            </a:r>
            <a:r>
              <a:rPr lang="en-US" baseline="0" dirty="0" smtClean="0"/>
              <a:t> con el </a:t>
            </a:r>
            <a:r>
              <a:rPr lang="en-US" baseline="0" dirty="0" err="1" smtClean="0"/>
              <a:t>máximo</a:t>
            </a:r>
            <a:r>
              <a:rPr lang="en-US" baseline="0" dirty="0" smtClean="0"/>
              <a:t> de </a:t>
            </a:r>
            <a:r>
              <a:rPr lang="en-US" baseline="0" dirty="0" err="1" smtClean="0"/>
              <a:t>varianza</a:t>
            </a:r>
            <a:r>
              <a:rPr lang="en-US" baseline="0" dirty="0" smtClean="0"/>
              <a:t> </a:t>
            </a:r>
            <a:r>
              <a:rPr lang="en-US" baseline="0" dirty="0" err="1" smtClean="0"/>
              <a:t>explicada</a:t>
            </a:r>
            <a:r>
              <a:rPr lang="en-US" baseline="0" dirty="0" smtClean="0"/>
              <a:t>. </a:t>
            </a:r>
            <a:r>
              <a:rPr lang="en-US" baseline="0" dirty="0" err="1" smtClean="0"/>
              <a:t>Además</a:t>
            </a:r>
            <a:r>
              <a:rPr lang="en-US" baseline="0" dirty="0" smtClean="0"/>
              <a:t> se </a:t>
            </a:r>
            <a:r>
              <a:rPr lang="en-US" baseline="0" dirty="0" err="1" smtClean="0"/>
              <a:t>pueden</a:t>
            </a:r>
            <a:r>
              <a:rPr lang="en-US" baseline="0" dirty="0" smtClean="0"/>
              <a:t> </a:t>
            </a:r>
            <a:r>
              <a:rPr lang="en-US" baseline="0" dirty="0" err="1" smtClean="0"/>
              <a:t>observar</a:t>
            </a:r>
            <a:r>
              <a:rPr lang="en-US" baseline="0" dirty="0" smtClean="0"/>
              <a:t> </a:t>
            </a:r>
            <a:r>
              <a:rPr lang="en-US" baseline="0" dirty="0" err="1" smtClean="0"/>
              <a:t>variaciones</a:t>
            </a:r>
            <a:r>
              <a:rPr lang="en-US" baseline="0" dirty="0" smtClean="0"/>
              <a:t> </a:t>
            </a:r>
            <a:r>
              <a:rPr lang="en-US" baseline="0" dirty="0" err="1" smtClean="0"/>
              <a:t>estacionales</a:t>
            </a:r>
            <a:r>
              <a:rPr lang="en-US" baseline="0" dirty="0" smtClean="0"/>
              <a:t> </a:t>
            </a:r>
            <a:r>
              <a:rPr lang="en-US" baseline="0" dirty="0" err="1" smtClean="0"/>
              <a:t>tanto</a:t>
            </a:r>
            <a:r>
              <a:rPr lang="en-US" baseline="0" dirty="0" smtClean="0"/>
              <a:t> en la </a:t>
            </a:r>
            <a:r>
              <a:rPr lang="en-US" baseline="0" dirty="0" err="1" smtClean="0"/>
              <a:t>amplitud</a:t>
            </a:r>
            <a:r>
              <a:rPr lang="en-US" baseline="0" dirty="0" smtClean="0"/>
              <a:t> </a:t>
            </a:r>
            <a:r>
              <a:rPr lang="en-US" baseline="0" dirty="0" err="1" smtClean="0"/>
              <a:t>como</a:t>
            </a:r>
            <a:r>
              <a:rPr lang="en-US" baseline="0" dirty="0" smtClean="0"/>
              <a:t> en la </a:t>
            </a:r>
            <a:r>
              <a:rPr lang="en-US" baseline="0" dirty="0" err="1" smtClean="0"/>
              <a:t>extensión</a:t>
            </a:r>
            <a:r>
              <a:rPr lang="en-US" baseline="0" dirty="0" smtClean="0"/>
              <a:t> vertical. En </a:t>
            </a:r>
            <a:r>
              <a:rPr lang="en-US" baseline="0" dirty="0" err="1" smtClean="0"/>
              <a:t>otoño</a:t>
            </a:r>
            <a:r>
              <a:rPr lang="en-US" baseline="0" dirty="0" smtClean="0"/>
              <a:t> y en </a:t>
            </a:r>
            <a:r>
              <a:rPr lang="en-US" baseline="0" dirty="0" err="1" smtClean="0"/>
              <a:t>invierno</a:t>
            </a:r>
            <a:r>
              <a:rPr lang="en-US" baseline="0" dirty="0" smtClean="0"/>
              <a:t>, la </a:t>
            </a:r>
            <a:r>
              <a:rPr lang="en-US" baseline="0" dirty="0" err="1" smtClean="0"/>
              <a:t>onda</a:t>
            </a:r>
            <a:r>
              <a:rPr lang="en-US" baseline="0" dirty="0" smtClean="0"/>
              <a:t> 3 se </a:t>
            </a:r>
            <a:r>
              <a:rPr lang="en-US" baseline="0" dirty="0" err="1" smtClean="0"/>
              <a:t>extiende</a:t>
            </a:r>
            <a:r>
              <a:rPr lang="en-US" baseline="0" dirty="0" smtClean="0"/>
              <a:t> hasta la </a:t>
            </a:r>
            <a:r>
              <a:rPr lang="en-US" baseline="0" dirty="0" err="1" smtClean="0"/>
              <a:t>estratósfera</a:t>
            </a:r>
            <a:r>
              <a:rPr lang="en-US" baseline="0" dirty="0" smtClean="0"/>
              <a:t>, </a:t>
            </a:r>
            <a:r>
              <a:rPr lang="en-US" baseline="0" dirty="0" err="1" smtClean="0"/>
              <a:t>mientras</a:t>
            </a:r>
            <a:r>
              <a:rPr lang="en-US" baseline="0" dirty="0" smtClean="0"/>
              <a:t> </a:t>
            </a:r>
            <a:r>
              <a:rPr lang="en-US" baseline="0" dirty="0" err="1" smtClean="0"/>
              <a:t>que</a:t>
            </a:r>
            <a:r>
              <a:rPr lang="en-US" baseline="0" dirty="0" smtClean="0"/>
              <a:t> en </a:t>
            </a:r>
            <a:r>
              <a:rPr lang="en-US" baseline="0" dirty="0" err="1" smtClean="0"/>
              <a:t>verano</a:t>
            </a:r>
            <a:r>
              <a:rPr lang="en-US" baseline="0" dirty="0" smtClean="0"/>
              <a:t> y primavera </a:t>
            </a:r>
            <a:r>
              <a:rPr lang="en-US" baseline="0" dirty="0" err="1" smtClean="0"/>
              <a:t>baja</a:t>
            </a:r>
            <a:r>
              <a:rPr lang="en-US" baseline="0" dirty="0" smtClean="0"/>
              <a:t> </a:t>
            </a:r>
            <a:r>
              <a:rPr lang="en-US" baseline="0" dirty="0" err="1" smtClean="0"/>
              <a:t>su</a:t>
            </a:r>
            <a:r>
              <a:rPr lang="en-US" baseline="0" dirty="0" smtClean="0"/>
              <a:t> </a:t>
            </a:r>
            <a:r>
              <a:rPr lang="en-US" baseline="0" dirty="0" err="1" smtClean="0"/>
              <a:t>amplitud</a:t>
            </a:r>
            <a:r>
              <a:rPr lang="en-US" baseline="0" dirty="0" smtClean="0"/>
              <a:t> </a:t>
            </a:r>
            <a:r>
              <a:rPr lang="en-US" baseline="0" dirty="0" err="1" smtClean="0"/>
              <a:t>considerablemente</a:t>
            </a:r>
            <a:r>
              <a:rPr lang="en-US" baseline="0" dirty="0" smtClean="0"/>
              <a:t> en </a:t>
            </a:r>
            <a:r>
              <a:rPr lang="en-US" baseline="0" dirty="0" err="1" smtClean="0"/>
              <a:t>niveles</a:t>
            </a:r>
            <a:r>
              <a:rPr lang="en-US" baseline="0" dirty="0" smtClean="0"/>
              <a:t> altos. En primavera la </a:t>
            </a:r>
            <a:r>
              <a:rPr lang="en-US" baseline="0" dirty="0" err="1" smtClean="0"/>
              <a:t>amplitud</a:t>
            </a:r>
            <a:r>
              <a:rPr lang="en-US" baseline="0" dirty="0" smtClean="0"/>
              <a:t> </a:t>
            </a:r>
            <a:r>
              <a:rPr lang="en-US" baseline="0" dirty="0" err="1" smtClean="0"/>
              <a:t>observada</a:t>
            </a:r>
            <a:r>
              <a:rPr lang="en-US" baseline="0" dirty="0" smtClean="0"/>
              <a:t> </a:t>
            </a:r>
            <a:r>
              <a:rPr lang="en-US" baseline="0" dirty="0" err="1" smtClean="0"/>
              <a:t>es</a:t>
            </a:r>
            <a:r>
              <a:rPr lang="en-US" baseline="0" dirty="0" smtClean="0"/>
              <a:t> </a:t>
            </a:r>
            <a:r>
              <a:rPr lang="en-US" baseline="0" dirty="0" err="1" smtClean="0"/>
              <a:t>mínima</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1F0B5C30-2FAF-4234-B529-B2059A601576}" type="slidenum">
              <a:rPr lang="es-AR" smtClean="0"/>
              <a:t>15</a:t>
            </a:fld>
            <a:endParaRPr lang="es-AR"/>
          </a:p>
        </p:txBody>
      </p:sp>
    </p:spTree>
    <p:extLst>
      <p:ext uri="{BB962C8B-B14F-4D97-AF65-F5344CB8AC3E}">
        <p14:creationId xmlns:p14="http://schemas.microsoft.com/office/powerpoint/2010/main" val="1576913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E</a:t>
            </a:r>
            <a:r>
              <a:rPr lang="en-US" baseline="0" smtClean="0"/>
              <a:t>n </a:t>
            </a:r>
            <a:r>
              <a:rPr lang="en-US" baseline="0" err="1" smtClean="0"/>
              <a:t>esta</a:t>
            </a:r>
            <a:r>
              <a:rPr lang="en-US" baseline="0" smtClean="0"/>
              <a:t> </a:t>
            </a:r>
            <a:r>
              <a:rPr lang="en-US" baseline="0" err="1" smtClean="0"/>
              <a:t>figura</a:t>
            </a:r>
            <a:r>
              <a:rPr lang="en-US" baseline="0" smtClean="0"/>
              <a:t>, </a:t>
            </a:r>
            <a:r>
              <a:rPr lang="en-US" baseline="0" err="1" smtClean="0"/>
              <a:t>entonces</a:t>
            </a:r>
            <a:r>
              <a:rPr lang="en-US" baseline="0" smtClean="0"/>
              <a:t>, se </a:t>
            </a:r>
            <a:r>
              <a:rPr lang="en-US" baseline="0" err="1" smtClean="0"/>
              <a:t>muestra</a:t>
            </a:r>
            <a:r>
              <a:rPr lang="en-US" baseline="0" smtClean="0"/>
              <a:t> la </a:t>
            </a:r>
            <a:r>
              <a:rPr lang="en-US" baseline="0" err="1" smtClean="0"/>
              <a:t>anomalía</a:t>
            </a:r>
            <a:r>
              <a:rPr lang="en-US" baseline="0" smtClean="0"/>
              <a:t> zonal de la </a:t>
            </a:r>
            <a:r>
              <a:rPr lang="en-US" baseline="0" err="1" smtClean="0"/>
              <a:t>amplitud</a:t>
            </a:r>
            <a:r>
              <a:rPr lang="en-US" baseline="0" smtClean="0"/>
              <a:t> de la QS3 </a:t>
            </a:r>
            <a:r>
              <a:rPr lang="en-US" baseline="0" err="1" smtClean="0"/>
              <a:t>usando</a:t>
            </a:r>
            <a:r>
              <a:rPr lang="en-US" baseline="0" smtClean="0"/>
              <a:t> wavelets. </a:t>
            </a:r>
            <a:r>
              <a:rPr lang="en-US" baseline="0" err="1" smtClean="0"/>
              <a:t>Por</a:t>
            </a:r>
            <a:r>
              <a:rPr lang="en-US" baseline="0" smtClean="0"/>
              <a:t> </a:t>
            </a:r>
            <a:r>
              <a:rPr lang="en-US" baseline="0" err="1" smtClean="0"/>
              <a:t>ejemplo,en</a:t>
            </a:r>
            <a:r>
              <a:rPr lang="en-US" baseline="0" smtClean="0"/>
              <a:t> </a:t>
            </a:r>
            <a:r>
              <a:rPr lang="en-US" baseline="0" err="1" smtClean="0"/>
              <a:t>verano</a:t>
            </a:r>
            <a:r>
              <a:rPr lang="en-US" baseline="0" smtClean="0"/>
              <a:t> se </a:t>
            </a:r>
            <a:r>
              <a:rPr lang="en-US" baseline="0" err="1" smtClean="0"/>
              <a:t>ve</a:t>
            </a:r>
            <a:r>
              <a:rPr lang="en-US" baseline="0" smtClean="0"/>
              <a:t> </a:t>
            </a:r>
            <a:r>
              <a:rPr lang="en-US" baseline="0" err="1" smtClean="0"/>
              <a:t>que</a:t>
            </a:r>
            <a:r>
              <a:rPr lang="en-US" baseline="0" smtClean="0"/>
              <a:t> la </a:t>
            </a:r>
            <a:r>
              <a:rPr lang="en-US" baseline="0" err="1" smtClean="0"/>
              <a:t>amplitud</a:t>
            </a:r>
            <a:r>
              <a:rPr lang="en-US" baseline="0" smtClean="0"/>
              <a:t> de la </a:t>
            </a:r>
            <a:r>
              <a:rPr lang="en-US" baseline="0" err="1" smtClean="0"/>
              <a:t>onda</a:t>
            </a:r>
            <a:r>
              <a:rPr lang="en-US" baseline="0" smtClean="0"/>
              <a:t> 3 (en latitudes medias) </a:t>
            </a:r>
            <a:r>
              <a:rPr lang="en-US" baseline="0" err="1" smtClean="0"/>
              <a:t>es</a:t>
            </a:r>
            <a:r>
              <a:rPr lang="en-US" baseline="0" smtClean="0"/>
              <a:t> mayor al </a:t>
            </a:r>
            <a:r>
              <a:rPr lang="en-US" baseline="0" err="1" smtClean="0"/>
              <a:t>sur</a:t>
            </a:r>
            <a:r>
              <a:rPr lang="en-US" baseline="0" smtClean="0"/>
              <a:t> del </a:t>
            </a:r>
            <a:r>
              <a:rPr lang="en-US" baseline="0" err="1" smtClean="0"/>
              <a:t>Índico</a:t>
            </a:r>
            <a:r>
              <a:rPr lang="en-US" baseline="0" smtClean="0"/>
              <a:t> </a:t>
            </a:r>
            <a:r>
              <a:rPr lang="en-US" baseline="0" err="1" smtClean="0"/>
              <a:t>que</a:t>
            </a:r>
            <a:r>
              <a:rPr lang="en-US" baseline="0" smtClean="0"/>
              <a:t> al </a:t>
            </a:r>
            <a:r>
              <a:rPr lang="en-US" baseline="0" err="1" smtClean="0"/>
              <a:t>sur</a:t>
            </a:r>
            <a:r>
              <a:rPr lang="en-US" baseline="0" smtClean="0"/>
              <a:t> del </a:t>
            </a:r>
            <a:r>
              <a:rPr lang="en-US" baseline="0" err="1" smtClean="0"/>
              <a:t>pacífico</a:t>
            </a:r>
            <a:r>
              <a:rPr lang="en-US" baseline="0" smtClean="0"/>
              <a:t> y lo </a:t>
            </a:r>
            <a:r>
              <a:rPr lang="en-US" baseline="0" err="1" smtClean="0"/>
              <a:t>mismo</a:t>
            </a:r>
            <a:r>
              <a:rPr lang="en-US" baseline="0" smtClean="0"/>
              <a:t> en el </a:t>
            </a:r>
            <a:r>
              <a:rPr lang="en-US" baseline="0" err="1" smtClean="0"/>
              <a:t>resto</a:t>
            </a:r>
            <a:r>
              <a:rPr lang="en-US" baseline="0" smtClean="0"/>
              <a:t> de </a:t>
            </a:r>
            <a:r>
              <a:rPr lang="en-US" baseline="0" err="1" smtClean="0"/>
              <a:t>las</a:t>
            </a:r>
            <a:r>
              <a:rPr lang="en-US" baseline="0" smtClean="0"/>
              <a:t> </a:t>
            </a:r>
            <a:r>
              <a:rPr lang="en-US" baseline="0" err="1" smtClean="0"/>
              <a:t>estaciones</a:t>
            </a:r>
            <a:r>
              <a:rPr lang="en-US" baseline="0" smtClean="0"/>
              <a:t>. En general, se </a:t>
            </a:r>
            <a:r>
              <a:rPr lang="en-US" baseline="0" err="1" smtClean="0"/>
              <a:t>ve</a:t>
            </a:r>
            <a:r>
              <a:rPr lang="en-US" baseline="0" smtClean="0"/>
              <a:t> </a:t>
            </a:r>
            <a:r>
              <a:rPr lang="en-US" baseline="0" err="1" smtClean="0"/>
              <a:t>que</a:t>
            </a:r>
            <a:r>
              <a:rPr lang="en-US" baseline="0" smtClean="0"/>
              <a:t> hay </a:t>
            </a:r>
            <a:r>
              <a:rPr lang="en-US" baseline="0" err="1" smtClean="0"/>
              <a:t>una</a:t>
            </a:r>
            <a:r>
              <a:rPr lang="en-US" baseline="0" smtClean="0"/>
              <a:t> </a:t>
            </a:r>
            <a:r>
              <a:rPr lang="en-US" baseline="0" err="1" smtClean="0"/>
              <a:t>región</a:t>
            </a:r>
            <a:r>
              <a:rPr lang="en-US" baseline="0" smtClean="0"/>
              <a:t> </a:t>
            </a:r>
            <a:r>
              <a:rPr lang="en-US" baseline="0" err="1" smtClean="0"/>
              <a:t>inclinada</a:t>
            </a:r>
            <a:r>
              <a:rPr lang="en-US" baseline="0" smtClean="0"/>
              <a:t> </a:t>
            </a:r>
            <a:r>
              <a:rPr lang="en-US" baseline="0" err="1" smtClean="0"/>
              <a:t>hacia</a:t>
            </a:r>
            <a:r>
              <a:rPr lang="en-US" baseline="0" smtClean="0"/>
              <a:t> el </a:t>
            </a:r>
            <a:r>
              <a:rPr lang="en-US" baseline="0" err="1" smtClean="0"/>
              <a:t>oeste</a:t>
            </a:r>
            <a:r>
              <a:rPr lang="en-US" baseline="0" smtClean="0"/>
              <a:t> de </a:t>
            </a:r>
            <a:r>
              <a:rPr lang="en-US" baseline="0" err="1" smtClean="0"/>
              <a:t>anomalías</a:t>
            </a:r>
            <a:r>
              <a:rPr lang="en-US" baseline="0" smtClean="0"/>
              <a:t> </a:t>
            </a:r>
            <a:r>
              <a:rPr lang="en-US" baseline="0" err="1" smtClean="0"/>
              <a:t>positivas</a:t>
            </a:r>
            <a:r>
              <a:rPr lang="en-US" baseline="0" smtClean="0"/>
              <a:t>. </a:t>
            </a:r>
          </a:p>
          <a:p>
            <a:r>
              <a:rPr lang="en-US" baseline="0" err="1" smtClean="0"/>
              <a:t>Analizar</a:t>
            </a:r>
            <a:r>
              <a:rPr lang="en-US" baseline="0" smtClean="0"/>
              <a:t> </a:t>
            </a:r>
            <a:r>
              <a:rPr lang="en-US" baseline="0" err="1" smtClean="0"/>
              <a:t>estas</a:t>
            </a:r>
            <a:r>
              <a:rPr lang="en-US" baseline="0" smtClean="0"/>
              <a:t> </a:t>
            </a:r>
            <a:r>
              <a:rPr lang="en-US" baseline="0" err="1" smtClean="0"/>
              <a:t>variaciones</a:t>
            </a:r>
            <a:r>
              <a:rPr lang="en-US" baseline="0" smtClean="0"/>
              <a:t> </a:t>
            </a:r>
            <a:r>
              <a:rPr lang="en-US" baseline="0" err="1" smtClean="0"/>
              <a:t>zonales</a:t>
            </a:r>
            <a:r>
              <a:rPr lang="en-US" baseline="0" smtClean="0"/>
              <a:t> de la </a:t>
            </a:r>
            <a:r>
              <a:rPr lang="en-US" baseline="0" err="1" smtClean="0"/>
              <a:t>amplitud</a:t>
            </a:r>
            <a:r>
              <a:rPr lang="en-US" baseline="0" smtClean="0"/>
              <a:t> de la </a:t>
            </a:r>
            <a:r>
              <a:rPr lang="en-US" baseline="0" err="1" smtClean="0"/>
              <a:t>onda</a:t>
            </a:r>
            <a:r>
              <a:rPr lang="en-US" baseline="0" smtClean="0"/>
              <a:t> 3 </a:t>
            </a:r>
            <a:r>
              <a:rPr lang="en-US" baseline="0" err="1" smtClean="0"/>
              <a:t>pueden</a:t>
            </a:r>
            <a:r>
              <a:rPr lang="en-US" baseline="0" smtClean="0"/>
              <a:t> </a:t>
            </a:r>
            <a:r>
              <a:rPr lang="en-US" baseline="0" err="1" smtClean="0"/>
              <a:t>servir</a:t>
            </a:r>
            <a:r>
              <a:rPr lang="en-US" baseline="0" smtClean="0"/>
              <a:t> </a:t>
            </a:r>
            <a:r>
              <a:rPr lang="en-US" baseline="0" err="1" smtClean="0"/>
              <a:t>para</a:t>
            </a:r>
            <a:r>
              <a:rPr lang="en-US" baseline="0" smtClean="0"/>
              <a:t> </a:t>
            </a:r>
            <a:r>
              <a:rPr lang="en-US" baseline="0" err="1" smtClean="0"/>
              <a:t>diferenciar</a:t>
            </a:r>
            <a:r>
              <a:rPr lang="en-US" baseline="0" smtClean="0"/>
              <a:t> entre </a:t>
            </a:r>
            <a:r>
              <a:rPr lang="en-US" baseline="0" err="1" smtClean="0"/>
              <a:t>casos</a:t>
            </a:r>
            <a:r>
              <a:rPr lang="en-US" baseline="0" smtClean="0"/>
              <a:t> </a:t>
            </a:r>
            <a:r>
              <a:rPr lang="en-US" baseline="0" err="1" smtClean="0"/>
              <a:t>donde</a:t>
            </a:r>
            <a:r>
              <a:rPr lang="en-US" baseline="0" smtClean="0"/>
              <a:t> la </a:t>
            </a:r>
            <a:r>
              <a:rPr lang="en-US" baseline="0" err="1" smtClean="0"/>
              <a:t>onda</a:t>
            </a:r>
            <a:r>
              <a:rPr lang="en-US" baseline="0" smtClean="0"/>
              <a:t> 3 se </a:t>
            </a:r>
            <a:r>
              <a:rPr lang="en-US" baseline="0" err="1" smtClean="0"/>
              <a:t>encuentra</a:t>
            </a:r>
            <a:r>
              <a:rPr lang="en-US" baseline="0" smtClean="0"/>
              <a:t> </a:t>
            </a:r>
            <a:r>
              <a:rPr lang="en-US" baseline="0" err="1" smtClean="0"/>
              <a:t>localizada</a:t>
            </a:r>
            <a:r>
              <a:rPr lang="en-US" baseline="0" smtClean="0"/>
              <a:t> y </a:t>
            </a:r>
            <a:r>
              <a:rPr lang="en-US" baseline="0" err="1" smtClean="0"/>
              <a:t>casos</a:t>
            </a:r>
            <a:r>
              <a:rPr lang="en-US" baseline="0" smtClean="0"/>
              <a:t> </a:t>
            </a:r>
            <a:r>
              <a:rPr lang="en-US" baseline="0" err="1" smtClean="0"/>
              <a:t>donde</a:t>
            </a:r>
            <a:r>
              <a:rPr lang="en-US" baseline="0" smtClean="0"/>
              <a:t> </a:t>
            </a:r>
            <a:r>
              <a:rPr lang="en-US" baseline="0" err="1" smtClean="0"/>
              <a:t>afecte</a:t>
            </a:r>
            <a:r>
              <a:rPr lang="en-US" baseline="0" smtClean="0"/>
              <a:t> </a:t>
            </a:r>
            <a:r>
              <a:rPr lang="en-US" baseline="0" err="1" smtClean="0"/>
              <a:t>todo</a:t>
            </a:r>
            <a:r>
              <a:rPr lang="en-US" baseline="0" smtClean="0"/>
              <a:t> el </a:t>
            </a:r>
            <a:r>
              <a:rPr lang="en-US" baseline="0" err="1" smtClean="0"/>
              <a:t>hemisferio</a:t>
            </a:r>
            <a:r>
              <a:rPr lang="en-US" baseline="0" smtClean="0"/>
              <a:t>. </a:t>
            </a:r>
            <a:endParaRPr lang="es-AR"/>
          </a:p>
        </p:txBody>
      </p:sp>
      <p:sp>
        <p:nvSpPr>
          <p:cNvPr id="4" name="Slide Number Placeholder 3"/>
          <p:cNvSpPr>
            <a:spLocks noGrp="1"/>
          </p:cNvSpPr>
          <p:nvPr>
            <p:ph type="sldNum" sz="quarter" idx="10"/>
          </p:nvPr>
        </p:nvSpPr>
        <p:spPr/>
        <p:txBody>
          <a:bodyPr/>
          <a:lstStyle/>
          <a:p>
            <a:fld id="{1F0B5C30-2FAF-4234-B529-B2059A601576}" type="slidenum">
              <a:rPr lang="es-AR" smtClean="0"/>
              <a:t>16</a:t>
            </a:fld>
            <a:endParaRPr lang="es-AR"/>
          </a:p>
        </p:txBody>
      </p:sp>
    </p:spTree>
    <p:extLst>
      <p:ext uri="{BB962C8B-B14F-4D97-AF65-F5344CB8AC3E}">
        <p14:creationId xmlns:p14="http://schemas.microsoft.com/office/powerpoint/2010/main" val="2278801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La </a:t>
            </a:r>
            <a:r>
              <a:rPr lang="en-US" baseline="0" dirty="0" err="1" smtClean="0"/>
              <a:t>amplitud</a:t>
            </a:r>
            <a:r>
              <a:rPr lang="en-US" baseline="0" dirty="0" smtClean="0"/>
              <a:t> </a:t>
            </a:r>
            <a:r>
              <a:rPr lang="en-US" baseline="0" dirty="0" err="1" smtClean="0"/>
              <a:t>mostrada</a:t>
            </a:r>
            <a:r>
              <a:rPr lang="en-US" baseline="0" dirty="0" smtClean="0"/>
              <a:t> en la </a:t>
            </a:r>
            <a:r>
              <a:rPr lang="en-US" baseline="0" dirty="0" err="1" smtClean="0"/>
              <a:t>figura</a:t>
            </a:r>
            <a:r>
              <a:rPr lang="en-US" baseline="0" dirty="0" smtClean="0"/>
              <a:t> anterior </a:t>
            </a:r>
            <a:r>
              <a:rPr lang="en-US" baseline="0" dirty="0" err="1" smtClean="0"/>
              <a:t>fue</a:t>
            </a:r>
            <a:r>
              <a:rPr lang="en-US" baseline="0" dirty="0" smtClean="0"/>
              <a:t> </a:t>
            </a:r>
            <a:r>
              <a:rPr lang="en-US" baseline="0" dirty="0" err="1" smtClean="0"/>
              <a:t>calculada</a:t>
            </a:r>
            <a:r>
              <a:rPr lang="en-US" baseline="0" dirty="0" smtClean="0"/>
              <a:t> a </a:t>
            </a:r>
            <a:r>
              <a:rPr lang="en-US" baseline="0" dirty="0" err="1" smtClean="0"/>
              <a:t>partir</a:t>
            </a:r>
            <a:r>
              <a:rPr lang="en-US" baseline="0" dirty="0" smtClean="0"/>
              <a:t> de la </a:t>
            </a:r>
            <a:r>
              <a:rPr lang="en-US" baseline="0" dirty="0" err="1" smtClean="0"/>
              <a:t>descomposición</a:t>
            </a:r>
            <a:r>
              <a:rPr lang="en-US" baseline="0" dirty="0" smtClean="0"/>
              <a:t> de los </a:t>
            </a:r>
            <a:r>
              <a:rPr lang="en-US" baseline="0" dirty="0" err="1" smtClean="0"/>
              <a:t>campos</a:t>
            </a:r>
            <a:r>
              <a:rPr lang="en-US" baseline="0" dirty="0" smtClean="0"/>
              <a:t> </a:t>
            </a:r>
            <a:r>
              <a:rPr lang="en-US" baseline="0" dirty="0" err="1" smtClean="0"/>
              <a:t>medios</a:t>
            </a:r>
            <a:r>
              <a:rPr lang="en-US" baseline="0" dirty="0" smtClean="0"/>
              <a:t> de </a:t>
            </a:r>
            <a:r>
              <a:rPr lang="en-US" baseline="0" dirty="0" err="1" smtClean="0"/>
              <a:t>cada</a:t>
            </a:r>
            <a:r>
              <a:rPr lang="en-US" baseline="0" dirty="0" smtClean="0"/>
              <a:t> </a:t>
            </a:r>
            <a:r>
              <a:rPr lang="en-US" baseline="0" dirty="0" err="1" smtClean="0"/>
              <a:t>estación</a:t>
            </a:r>
            <a:r>
              <a:rPr lang="en-US" baseline="0" dirty="0" smtClean="0"/>
              <a:t> (</a:t>
            </a:r>
            <a:r>
              <a:rPr lang="en-US" baseline="0" dirty="0" err="1" smtClean="0"/>
              <a:t>método</a:t>
            </a:r>
            <a:r>
              <a:rPr lang="en-US" baseline="0" dirty="0" smtClean="0"/>
              <a:t> </a:t>
            </a:r>
            <a:r>
              <a:rPr lang="en-US" baseline="0" dirty="0" err="1" smtClean="0"/>
              <a:t>que</a:t>
            </a:r>
            <a:r>
              <a:rPr lang="en-US" baseline="0" dirty="0" smtClean="0"/>
              <a:t> </a:t>
            </a:r>
            <a:r>
              <a:rPr lang="en-US" baseline="0" dirty="0" err="1" smtClean="0"/>
              <a:t>llamé</a:t>
            </a:r>
            <a:r>
              <a:rPr lang="en-US" baseline="0" dirty="0" smtClean="0"/>
              <a:t> “AM” </a:t>
            </a:r>
            <a:r>
              <a:rPr lang="en-US" baseline="0" dirty="0" err="1" smtClean="0"/>
              <a:t>por</a:t>
            </a:r>
            <a:r>
              <a:rPr lang="en-US" baseline="0" dirty="0" smtClean="0"/>
              <a:t> “</a:t>
            </a:r>
            <a:r>
              <a:rPr lang="en-US" baseline="0" dirty="0" err="1" smtClean="0"/>
              <a:t>Amplitud</a:t>
            </a:r>
            <a:r>
              <a:rPr lang="en-US" baseline="0" dirty="0" smtClean="0"/>
              <a:t> de la Media”). Un </a:t>
            </a:r>
            <a:r>
              <a:rPr lang="en-US" baseline="0" dirty="0" err="1" smtClean="0"/>
              <a:t>método</a:t>
            </a:r>
            <a:r>
              <a:rPr lang="en-US" baseline="0" dirty="0" smtClean="0"/>
              <a:t> </a:t>
            </a:r>
            <a:r>
              <a:rPr lang="en-US" baseline="0" dirty="0" err="1" smtClean="0"/>
              <a:t>alternativo</a:t>
            </a:r>
            <a:r>
              <a:rPr lang="en-US" baseline="0" dirty="0" smtClean="0"/>
              <a:t> </a:t>
            </a:r>
            <a:r>
              <a:rPr lang="en-US" baseline="0" dirty="0" err="1" smtClean="0"/>
              <a:t>consiste</a:t>
            </a:r>
            <a:r>
              <a:rPr lang="en-US" baseline="0" dirty="0" smtClean="0"/>
              <a:t> en </a:t>
            </a:r>
            <a:r>
              <a:rPr lang="en-US" baseline="0" dirty="0" err="1" smtClean="0"/>
              <a:t>descomponer</a:t>
            </a:r>
            <a:r>
              <a:rPr lang="en-US" baseline="0" dirty="0" smtClean="0"/>
              <a:t> los </a:t>
            </a:r>
            <a:r>
              <a:rPr lang="en-US" baseline="0" dirty="0" err="1" smtClean="0"/>
              <a:t>campos</a:t>
            </a:r>
            <a:r>
              <a:rPr lang="en-US" baseline="0" dirty="0" smtClean="0"/>
              <a:t> </a:t>
            </a:r>
            <a:r>
              <a:rPr lang="en-US" baseline="0" dirty="0" err="1" smtClean="0"/>
              <a:t>mensuales</a:t>
            </a:r>
            <a:r>
              <a:rPr lang="en-US" baseline="0" dirty="0" smtClean="0"/>
              <a:t> y </a:t>
            </a:r>
            <a:r>
              <a:rPr lang="en-US" baseline="0" dirty="0" err="1" smtClean="0"/>
              <a:t>promediar</a:t>
            </a:r>
            <a:r>
              <a:rPr lang="en-US" baseline="0" dirty="0" smtClean="0"/>
              <a:t> la </a:t>
            </a:r>
            <a:r>
              <a:rPr lang="en-US" baseline="0" dirty="0" err="1" smtClean="0"/>
              <a:t>amplitud</a:t>
            </a:r>
            <a:r>
              <a:rPr lang="en-US" baseline="0" dirty="0" smtClean="0"/>
              <a:t> y la </a:t>
            </a:r>
            <a:r>
              <a:rPr lang="en-US" baseline="0" dirty="0" err="1" smtClean="0"/>
              <a:t>varianza</a:t>
            </a:r>
            <a:r>
              <a:rPr lang="en-US" baseline="0" dirty="0" smtClean="0"/>
              <a:t> </a:t>
            </a:r>
            <a:r>
              <a:rPr lang="en-US" baseline="0" dirty="0" err="1" smtClean="0"/>
              <a:t>explicada</a:t>
            </a:r>
            <a:r>
              <a:rPr lang="en-US" baseline="0" dirty="0" smtClean="0"/>
              <a:t> </a:t>
            </a:r>
            <a:r>
              <a:rPr lang="en-US" baseline="0" dirty="0" err="1" smtClean="0"/>
              <a:t>dentro</a:t>
            </a:r>
            <a:r>
              <a:rPr lang="en-US" baseline="0" dirty="0" smtClean="0"/>
              <a:t> de </a:t>
            </a:r>
            <a:r>
              <a:rPr lang="en-US" baseline="0" dirty="0" err="1" smtClean="0"/>
              <a:t>cada</a:t>
            </a:r>
            <a:r>
              <a:rPr lang="en-US" baseline="0" dirty="0" smtClean="0"/>
              <a:t> </a:t>
            </a:r>
            <a:r>
              <a:rPr lang="en-US" baseline="0" dirty="0" err="1" smtClean="0"/>
              <a:t>estación</a:t>
            </a:r>
            <a:r>
              <a:rPr lang="en-US" baseline="0" dirty="0" smtClean="0"/>
              <a:t> (</a:t>
            </a:r>
            <a:r>
              <a:rPr lang="en-US" baseline="0" dirty="0" err="1" smtClean="0"/>
              <a:t>que</a:t>
            </a:r>
            <a:r>
              <a:rPr lang="en-US" baseline="0" dirty="0" smtClean="0"/>
              <a:t> </a:t>
            </a:r>
            <a:r>
              <a:rPr lang="en-US" baseline="0" dirty="0" err="1" smtClean="0"/>
              <a:t>llamé</a:t>
            </a:r>
            <a:r>
              <a:rPr lang="en-US" baseline="0" dirty="0" smtClean="0"/>
              <a:t> “MA” </a:t>
            </a:r>
            <a:r>
              <a:rPr lang="en-US" baseline="0" dirty="0" err="1" smtClean="0"/>
              <a:t>por</a:t>
            </a:r>
            <a:r>
              <a:rPr lang="en-US" baseline="0" dirty="0" smtClean="0"/>
              <a:t> “Media de la </a:t>
            </a:r>
            <a:r>
              <a:rPr lang="en-US" baseline="0" dirty="0" err="1" smtClean="0"/>
              <a:t>Amplitud</a:t>
            </a:r>
            <a:r>
              <a:rPr lang="en-US" baseline="0" dirty="0" smtClean="0"/>
              <a:t>”). </a:t>
            </a:r>
            <a:r>
              <a:rPr lang="en-US" baseline="0" dirty="0" err="1" smtClean="0"/>
              <a:t>Esta</a:t>
            </a:r>
            <a:r>
              <a:rPr lang="en-US" baseline="0" dirty="0" smtClean="0"/>
              <a:t> </a:t>
            </a:r>
            <a:r>
              <a:rPr lang="en-US" baseline="0" dirty="0" err="1" smtClean="0"/>
              <a:t>segunda</a:t>
            </a:r>
            <a:r>
              <a:rPr lang="en-US" baseline="0" dirty="0" smtClean="0"/>
              <a:t> </a:t>
            </a:r>
            <a:r>
              <a:rPr lang="en-US" baseline="0" dirty="0" err="1" smtClean="0"/>
              <a:t>metodología</a:t>
            </a:r>
            <a:r>
              <a:rPr lang="en-US" baseline="0" dirty="0" smtClean="0"/>
              <a:t> </a:t>
            </a:r>
            <a:r>
              <a:rPr lang="en-US" baseline="0" dirty="0" err="1" smtClean="0"/>
              <a:t>provee</a:t>
            </a:r>
            <a:r>
              <a:rPr lang="en-US" baseline="0" dirty="0" smtClean="0"/>
              <a:t> </a:t>
            </a:r>
            <a:r>
              <a:rPr lang="en-US" baseline="0" dirty="0" err="1" smtClean="0"/>
              <a:t>información</a:t>
            </a:r>
            <a:r>
              <a:rPr lang="en-US" baseline="0" dirty="0" smtClean="0"/>
              <a:t> de </a:t>
            </a:r>
            <a:r>
              <a:rPr lang="en-US" baseline="0" dirty="0" err="1" smtClean="0"/>
              <a:t>las</a:t>
            </a:r>
            <a:r>
              <a:rPr lang="en-US" baseline="0" dirty="0" smtClean="0"/>
              <a:t> </a:t>
            </a:r>
            <a:r>
              <a:rPr lang="en-US" baseline="0" dirty="0" err="1" smtClean="0"/>
              <a:t>propiedades</a:t>
            </a:r>
            <a:r>
              <a:rPr lang="en-US" baseline="0" dirty="0" smtClean="0"/>
              <a:t> medias de </a:t>
            </a:r>
            <a:r>
              <a:rPr lang="en-US" baseline="0" dirty="0" err="1" smtClean="0"/>
              <a:t>las</a:t>
            </a:r>
            <a:r>
              <a:rPr lang="en-US" baseline="0" dirty="0" smtClean="0"/>
              <a:t> </a:t>
            </a:r>
            <a:r>
              <a:rPr lang="en-US" baseline="0" dirty="0" err="1" smtClean="0"/>
              <a:t>anomalías</a:t>
            </a:r>
            <a:r>
              <a:rPr lang="en-US" baseline="0" dirty="0" smtClean="0"/>
              <a:t> </a:t>
            </a:r>
            <a:r>
              <a:rPr lang="en-US" baseline="0" dirty="0" err="1" smtClean="0"/>
              <a:t>zonales</a:t>
            </a:r>
            <a:r>
              <a:rPr lang="en-US" baseline="0" dirty="0" smtClean="0"/>
              <a:t> </a:t>
            </a:r>
            <a:r>
              <a:rPr lang="en-US" baseline="0" dirty="0" err="1" smtClean="0"/>
              <a:t>independientemente</a:t>
            </a:r>
            <a:r>
              <a:rPr lang="en-US" baseline="0" dirty="0" smtClean="0"/>
              <a:t> de </a:t>
            </a:r>
            <a:r>
              <a:rPr lang="en-US" baseline="0" dirty="0" err="1" smtClean="0"/>
              <a:t>si</a:t>
            </a:r>
            <a:r>
              <a:rPr lang="en-US" baseline="0" dirty="0" smtClean="0"/>
              <a:t> son </a:t>
            </a:r>
            <a:r>
              <a:rPr lang="en-US" baseline="0" dirty="0" err="1" smtClean="0"/>
              <a:t>estacionarias</a:t>
            </a:r>
            <a:r>
              <a:rPr lang="en-US" baseline="0" dirty="0" smtClean="0"/>
              <a:t> o no. </a:t>
            </a:r>
          </a:p>
          <a:p>
            <a:r>
              <a:rPr lang="en-US" baseline="0" dirty="0" smtClean="0"/>
              <a:t>Para los </a:t>
            </a:r>
            <a:r>
              <a:rPr lang="en-US" baseline="0" dirty="0" err="1" smtClean="0"/>
              <a:t>datos</a:t>
            </a:r>
            <a:r>
              <a:rPr lang="en-US" baseline="0" dirty="0" smtClean="0"/>
              <a:t> de NCEP no hay </a:t>
            </a:r>
            <a:r>
              <a:rPr lang="en-US" baseline="0" dirty="0" err="1" smtClean="0"/>
              <a:t>mucha</a:t>
            </a:r>
            <a:r>
              <a:rPr lang="en-US" baseline="0" dirty="0" smtClean="0"/>
              <a:t> </a:t>
            </a:r>
            <a:r>
              <a:rPr lang="en-US" baseline="0" dirty="0" err="1" smtClean="0"/>
              <a:t>diferencia</a:t>
            </a:r>
            <a:r>
              <a:rPr lang="en-US" baseline="0" dirty="0" smtClean="0"/>
              <a:t> en la </a:t>
            </a:r>
            <a:r>
              <a:rPr lang="en-US" baseline="0" dirty="0" err="1" smtClean="0"/>
              <a:t>amplitud</a:t>
            </a:r>
            <a:r>
              <a:rPr lang="en-US" baseline="0" dirty="0" smtClean="0"/>
              <a:t> de la </a:t>
            </a:r>
            <a:r>
              <a:rPr lang="en-US" baseline="0" dirty="0" err="1" smtClean="0"/>
              <a:t>onda</a:t>
            </a:r>
            <a:r>
              <a:rPr lang="en-US" baseline="0" dirty="0" smtClean="0"/>
              <a:t> 3 </a:t>
            </a:r>
            <a:r>
              <a:rPr lang="en-US" baseline="0" dirty="0" err="1" smtClean="0"/>
              <a:t>calculada</a:t>
            </a:r>
            <a:r>
              <a:rPr lang="en-US" baseline="0" dirty="0" smtClean="0"/>
              <a:t> </a:t>
            </a:r>
            <a:r>
              <a:rPr lang="en-US" baseline="0" dirty="0" err="1" smtClean="0"/>
              <a:t>según</a:t>
            </a:r>
            <a:r>
              <a:rPr lang="en-US" baseline="0" dirty="0" smtClean="0"/>
              <a:t> </a:t>
            </a:r>
            <a:r>
              <a:rPr lang="en-US" baseline="0" dirty="0" err="1" smtClean="0"/>
              <a:t>las</a:t>
            </a:r>
            <a:r>
              <a:rPr lang="en-US" baseline="0" dirty="0" smtClean="0"/>
              <a:t> </a:t>
            </a:r>
            <a:r>
              <a:rPr lang="en-US" baseline="0" dirty="0" err="1" smtClean="0"/>
              <a:t>distintas</a:t>
            </a:r>
            <a:r>
              <a:rPr lang="en-US" baseline="0" dirty="0" smtClean="0"/>
              <a:t> </a:t>
            </a:r>
            <a:r>
              <a:rPr lang="en-US" baseline="0" dirty="0" err="1" smtClean="0"/>
              <a:t>metodologías</a:t>
            </a:r>
            <a:r>
              <a:rPr lang="en-US" baseline="0" dirty="0" smtClean="0"/>
              <a:t>.</a:t>
            </a:r>
            <a:endParaRPr lang="es-AR" dirty="0" smtClean="0"/>
          </a:p>
          <a:p>
            <a:r>
              <a:rPr lang="en-US" baseline="0" dirty="0" smtClean="0"/>
              <a:t>El </a:t>
            </a:r>
            <a:r>
              <a:rPr lang="en-US" baseline="0" dirty="0" err="1" smtClean="0"/>
              <a:t>cociente</a:t>
            </a:r>
            <a:r>
              <a:rPr lang="en-US" baseline="0" dirty="0" smtClean="0"/>
              <a:t> entre la </a:t>
            </a:r>
            <a:r>
              <a:rPr lang="en-US" baseline="0" dirty="0" err="1" smtClean="0"/>
              <a:t>amplitud</a:t>
            </a:r>
            <a:r>
              <a:rPr lang="en-US" baseline="0" dirty="0" smtClean="0"/>
              <a:t> </a:t>
            </a:r>
            <a:r>
              <a:rPr lang="en-US" baseline="0" dirty="0" err="1" smtClean="0"/>
              <a:t>obtenida</a:t>
            </a:r>
            <a:r>
              <a:rPr lang="en-US" baseline="0" dirty="0" smtClean="0"/>
              <a:t> </a:t>
            </a:r>
            <a:r>
              <a:rPr lang="en-US" baseline="0" dirty="0" err="1" smtClean="0"/>
              <a:t>mediante</a:t>
            </a:r>
            <a:r>
              <a:rPr lang="en-US" baseline="0" dirty="0" smtClean="0"/>
              <a:t> el </a:t>
            </a:r>
            <a:r>
              <a:rPr lang="en-US" baseline="0" dirty="0" err="1" smtClean="0"/>
              <a:t>método</a:t>
            </a:r>
            <a:r>
              <a:rPr lang="en-US" baseline="0" dirty="0" smtClean="0"/>
              <a:t> MA y el AM </a:t>
            </a:r>
            <a:r>
              <a:rPr lang="en-US" baseline="0" dirty="0" err="1" smtClean="0"/>
              <a:t>permite</a:t>
            </a:r>
            <a:r>
              <a:rPr lang="en-US" baseline="0" dirty="0" smtClean="0"/>
              <a:t> </a:t>
            </a:r>
            <a:r>
              <a:rPr lang="en-US" baseline="0" dirty="0" err="1" smtClean="0"/>
              <a:t>obtener</a:t>
            </a:r>
            <a:r>
              <a:rPr lang="en-US" baseline="0" dirty="0" smtClean="0"/>
              <a:t> </a:t>
            </a:r>
            <a:r>
              <a:rPr lang="en-US" baseline="0" dirty="0" err="1" smtClean="0"/>
              <a:t>una</a:t>
            </a:r>
            <a:r>
              <a:rPr lang="en-US" baseline="0" dirty="0" smtClean="0"/>
              <a:t> </a:t>
            </a:r>
            <a:r>
              <a:rPr lang="en-US" baseline="0" dirty="0" err="1" smtClean="0"/>
              <a:t>medida</a:t>
            </a:r>
            <a:r>
              <a:rPr lang="en-US" baseline="0" dirty="0" smtClean="0"/>
              <a:t> de la </a:t>
            </a:r>
            <a:r>
              <a:rPr lang="en-US" baseline="0" dirty="0" err="1" smtClean="0"/>
              <a:t>estacionariedad</a:t>
            </a:r>
            <a:r>
              <a:rPr lang="en-US" baseline="0" dirty="0" smtClean="0"/>
              <a:t> de </a:t>
            </a:r>
            <a:r>
              <a:rPr lang="en-US" baseline="0" dirty="0" err="1" smtClean="0"/>
              <a:t>las</a:t>
            </a:r>
            <a:r>
              <a:rPr lang="en-US" baseline="0" dirty="0" smtClean="0"/>
              <a:t> </a:t>
            </a:r>
            <a:r>
              <a:rPr lang="en-US" baseline="0" dirty="0" err="1" smtClean="0"/>
              <a:t>ondas</a:t>
            </a:r>
            <a:r>
              <a:rPr lang="en-US" baseline="0" dirty="0" smtClean="0"/>
              <a:t>, </a:t>
            </a:r>
            <a:r>
              <a:rPr lang="en-US" baseline="0" dirty="0" err="1" smtClean="0"/>
              <a:t>siendo</a:t>
            </a:r>
            <a:r>
              <a:rPr lang="en-US" baseline="0" dirty="0" smtClean="0"/>
              <a:t> 1 en el </a:t>
            </a:r>
            <a:r>
              <a:rPr lang="en-US" baseline="0" dirty="0" err="1" smtClean="0"/>
              <a:t>caso</a:t>
            </a:r>
            <a:r>
              <a:rPr lang="en-US" baseline="0" dirty="0" smtClean="0"/>
              <a:t> de </a:t>
            </a:r>
            <a:r>
              <a:rPr lang="en-US" baseline="0" dirty="0" err="1" smtClean="0"/>
              <a:t>ondas</a:t>
            </a:r>
            <a:r>
              <a:rPr lang="en-US" baseline="0" dirty="0" smtClean="0"/>
              <a:t> </a:t>
            </a:r>
            <a:r>
              <a:rPr lang="en-US" baseline="0" dirty="0" err="1" smtClean="0"/>
              <a:t>perfectamente</a:t>
            </a:r>
            <a:r>
              <a:rPr lang="en-US" baseline="0" dirty="0" smtClean="0"/>
              <a:t> </a:t>
            </a:r>
            <a:r>
              <a:rPr lang="en-US" baseline="0" dirty="0" err="1" smtClean="0"/>
              <a:t>estacionarias</a:t>
            </a:r>
            <a:r>
              <a:rPr lang="en-US" baseline="0" dirty="0" smtClean="0"/>
              <a:t> y 0 </a:t>
            </a:r>
            <a:r>
              <a:rPr lang="en-US" baseline="0" dirty="0" err="1" smtClean="0"/>
              <a:t>si</a:t>
            </a:r>
            <a:r>
              <a:rPr lang="en-US" baseline="0" dirty="0" smtClean="0"/>
              <a:t> son </a:t>
            </a:r>
            <a:r>
              <a:rPr lang="en-US" baseline="0" dirty="0" err="1" smtClean="0"/>
              <a:t>perfectamente</a:t>
            </a:r>
            <a:r>
              <a:rPr lang="en-US" baseline="0" dirty="0" smtClean="0"/>
              <a:t> no </a:t>
            </a:r>
            <a:r>
              <a:rPr lang="en-US" baseline="0" dirty="0" err="1" smtClean="0"/>
              <a:t>estacionarias</a:t>
            </a:r>
            <a:r>
              <a:rPr lang="en-US" baseline="0" dirty="0" smtClean="0"/>
              <a:t>.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17</a:t>
            </a:fld>
            <a:endParaRPr lang="es-AR"/>
          </a:p>
        </p:txBody>
      </p:sp>
    </p:spTree>
    <p:extLst>
      <p:ext uri="{BB962C8B-B14F-4D97-AF65-F5344CB8AC3E}">
        <p14:creationId xmlns:p14="http://schemas.microsoft.com/office/powerpoint/2010/main" val="382403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Esa</a:t>
            </a:r>
            <a:r>
              <a:rPr lang="en-US" baseline="0" dirty="0" smtClean="0"/>
              <a:t> </a:t>
            </a:r>
            <a:r>
              <a:rPr lang="en-US" baseline="0" dirty="0" err="1" smtClean="0"/>
              <a:t>medida</a:t>
            </a:r>
            <a:r>
              <a:rPr lang="en-US" baseline="0" dirty="0" smtClean="0"/>
              <a:t> de </a:t>
            </a:r>
            <a:r>
              <a:rPr lang="en-US" baseline="0" dirty="0" err="1" smtClean="0"/>
              <a:t>estacionariedad</a:t>
            </a:r>
            <a:r>
              <a:rPr lang="en-US" baseline="0" dirty="0" smtClean="0"/>
              <a:t> se </a:t>
            </a:r>
            <a:r>
              <a:rPr lang="en-US" baseline="0" dirty="0" err="1" smtClean="0"/>
              <a:t>muestra</a:t>
            </a:r>
            <a:r>
              <a:rPr lang="en-US" baseline="0" dirty="0" smtClean="0"/>
              <a:t> en </a:t>
            </a:r>
            <a:r>
              <a:rPr lang="en-US" baseline="0" dirty="0" err="1" smtClean="0"/>
              <a:t>esta</a:t>
            </a:r>
            <a:r>
              <a:rPr lang="en-US" baseline="0" dirty="0" smtClean="0"/>
              <a:t> </a:t>
            </a:r>
            <a:r>
              <a:rPr lang="en-US" baseline="0" dirty="0" err="1" smtClean="0"/>
              <a:t>figura</a:t>
            </a:r>
            <a:r>
              <a:rPr lang="en-US" baseline="0" dirty="0" smtClean="0"/>
              <a:t>. </a:t>
            </a:r>
            <a:r>
              <a:rPr lang="en-US" baseline="0" dirty="0" err="1" smtClean="0"/>
              <a:t>Además</a:t>
            </a:r>
            <a:r>
              <a:rPr lang="en-US" baseline="0" dirty="0" smtClean="0"/>
              <a:t> </a:t>
            </a:r>
            <a:r>
              <a:rPr lang="en-US" baseline="0" dirty="0" smtClean="0"/>
              <a:t>de </a:t>
            </a:r>
            <a:r>
              <a:rPr lang="en-US" baseline="0" dirty="0" err="1" smtClean="0"/>
              <a:t>una</a:t>
            </a:r>
            <a:r>
              <a:rPr lang="en-US" baseline="0" dirty="0" smtClean="0"/>
              <a:t> </a:t>
            </a:r>
            <a:r>
              <a:rPr lang="en-US" baseline="0" dirty="0" err="1" smtClean="0"/>
              <a:t>franja</a:t>
            </a:r>
            <a:r>
              <a:rPr lang="en-US" baseline="0" dirty="0" smtClean="0"/>
              <a:t> de </a:t>
            </a:r>
            <a:r>
              <a:rPr lang="en-US" baseline="0" dirty="0" err="1" smtClean="0"/>
              <a:t>alta</a:t>
            </a:r>
            <a:r>
              <a:rPr lang="en-US" baseline="0" dirty="0" smtClean="0"/>
              <a:t> </a:t>
            </a:r>
            <a:r>
              <a:rPr lang="en-US" baseline="0" dirty="0" err="1" smtClean="0"/>
              <a:t>estacionariedad</a:t>
            </a:r>
            <a:r>
              <a:rPr lang="en-US" baseline="0" dirty="0" smtClean="0"/>
              <a:t> entre 45° y 60° </a:t>
            </a:r>
            <a:r>
              <a:rPr lang="en-US" baseline="0" dirty="0" err="1" smtClean="0"/>
              <a:t>que</a:t>
            </a:r>
            <a:r>
              <a:rPr lang="en-US" baseline="0" dirty="0" smtClean="0"/>
              <a:t> coincide con el </a:t>
            </a:r>
            <a:r>
              <a:rPr lang="en-US" baseline="0" dirty="0" err="1" smtClean="0"/>
              <a:t>máximo</a:t>
            </a:r>
            <a:r>
              <a:rPr lang="en-US" baseline="0" dirty="0" smtClean="0"/>
              <a:t> de </a:t>
            </a:r>
            <a:r>
              <a:rPr lang="en-US" baseline="0" dirty="0" err="1" smtClean="0"/>
              <a:t>amplitud</a:t>
            </a:r>
            <a:r>
              <a:rPr lang="en-US" baseline="0" dirty="0" smtClean="0"/>
              <a:t>, </a:t>
            </a:r>
            <a:r>
              <a:rPr lang="en-US" baseline="0" dirty="0" err="1" smtClean="0"/>
              <a:t>puede</a:t>
            </a:r>
            <a:r>
              <a:rPr lang="en-US" baseline="0" dirty="0" smtClean="0"/>
              <a:t> verse </a:t>
            </a:r>
            <a:r>
              <a:rPr lang="en-US" baseline="0" dirty="0" err="1" smtClean="0"/>
              <a:t>que</a:t>
            </a:r>
            <a:r>
              <a:rPr lang="en-US" baseline="0" dirty="0" smtClean="0"/>
              <a:t> en general la </a:t>
            </a:r>
            <a:r>
              <a:rPr lang="en-US" baseline="0" dirty="0" err="1" smtClean="0"/>
              <a:t>onda</a:t>
            </a:r>
            <a:r>
              <a:rPr lang="en-US" baseline="0" dirty="0" smtClean="0"/>
              <a:t> 3 </a:t>
            </a:r>
            <a:r>
              <a:rPr lang="en-US" baseline="0" dirty="0" err="1" smtClean="0"/>
              <a:t>es</a:t>
            </a:r>
            <a:r>
              <a:rPr lang="en-US" baseline="0" dirty="0" smtClean="0"/>
              <a:t> </a:t>
            </a:r>
            <a:r>
              <a:rPr lang="en-US" baseline="0" dirty="0" err="1" smtClean="0"/>
              <a:t>más</a:t>
            </a:r>
            <a:r>
              <a:rPr lang="en-US" baseline="0" dirty="0" smtClean="0"/>
              <a:t> </a:t>
            </a:r>
            <a:r>
              <a:rPr lang="en-US" baseline="0" dirty="0" err="1" smtClean="0"/>
              <a:t>estacionaria</a:t>
            </a:r>
            <a:r>
              <a:rPr lang="en-US" baseline="0" dirty="0" smtClean="0"/>
              <a:t> en el </a:t>
            </a:r>
            <a:r>
              <a:rPr lang="en-US" baseline="0" dirty="0" err="1" smtClean="0"/>
              <a:t>hemisferio</a:t>
            </a:r>
            <a:r>
              <a:rPr lang="en-US" baseline="0" dirty="0" smtClean="0"/>
              <a:t> oriental </a:t>
            </a:r>
            <a:r>
              <a:rPr lang="en-US" baseline="0" dirty="0" err="1" smtClean="0"/>
              <a:t>que</a:t>
            </a:r>
            <a:r>
              <a:rPr lang="en-US" baseline="0" dirty="0" smtClean="0"/>
              <a:t> en el occidental. </a:t>
            </a:r>
          </a:p>
        </p:txBody>
      </p:sp>
      <p:sp>
        <p:nvSpPr>
          <p:cNvPr id="4" name="Slide Number Placeholder 3"/>
          <p:cNvSpPr>
            <a:spLocks noGrp="1"/>
          </p:cNvSpPr>
          <p:nvPr>
            <p:ph type="sldNum" sz="quarter" idx="10"/>
          </p:nvPr>
        </p:nvSpPr>
        <p:spPr/>
        <p:txBody>
          <a:bodyPr/>
          <a:lstStyle/>
          <a:p>
            <a:fld id="{1F0B5C30-2FAF-4234-B529-B2059A601576}" type="slidenum">
              <a:rPr lang="es-AR" smtClean="0"/>
              <a:t>18</a:t>
            </a:fld>
            <a:endParaRPr lang="es-AR"/>
          </a:p>
        </p:txBody>
      </p:sp>
    </p:spTree>
    <p:extLst>
      <p:ext uri="{BB962C8B-B14F-4D97-AF65-F5344CB8AC3E}">
        <p14:creationId xmlns:p14="http://schemas.microsoft.com/office/powerpoint/2010/main" val="604418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Los </a:t>
            </a:r>
            <a:r>
              <a:rPr lang="en-US" baseline="0" dirty="0" err="1" smtClean="0"/>
              <a:t>resultados</a:t>
            </a:r>
            <a:r>
              <a:rPr lang="en-US" baseline="0" dirty="0" smtClean="0"/>
              <a:t> </a:t>
            </a:r>
            <a:r>
              <a:rPr lang="en-US" baseline="0" dirty="0" err="1" smtClean="0"/>
              <a:t>usando</a:t>
            </a:r>
            <a:r>
              <a:rPr lang="en-US" baseline="0" dirty="0" smtClean="0"/>
              <a:t> wavelets son </a:t>
            </a:r>
            <a:r>
              <a:rPr lang="en-US" baseline="0" dirty="0" err="1" smtClean="0"/>
              <a:t>complementarios</a:t>
            </a:r>
            <a:r>
              <a:rPr lang="en-US" baseline="0" dirty="0" smtClean="0"/>
              <a:t> a </a:t>
            </a:r>
            <a:r>
              <a:rPr lang="en-US" baseline="0" dirty="0" smtClean="0"/>
              <a:t>Fourier </a:t>
            </a:r>
            <a:r>
              <a:rPr lang="en-US" baseline="0" dirty="0" err="1" smtClean="0"/>
              <a:t>permitiendo</a:t>
            </a:r>
            <a:r>
              <a:rPr lang="en-US" baseline="0" dirty="0" smtClean="0"/>
              <a:t> </a:t>
            </a:r>
            <a:r>
              <a:rPr lang="en-US" baseline="0" dirty="0" err="1" smtClean="0"/>
              <a:t>analizar</a:t>
            </a:r>
            <a:r>
              <a:rPr lang="en-US" baseline="0" dirty="0" smtClean="0"/>
              <a:t> </a:t>
            </a:r>
            <a:r>
              <a:rPr lang="en-US" baseline="0" dirty="0" err="1" smtClean="0"/>
              <a:t>las</a:t>
            </a:r>
            <a:r>
              <a:rPr lang="en-US" baseline="0" dirty="0" smtClean="0"/>
              <a:t> </a:t>
            </a:r>
            <a:r>
              <a:rPr lang="en-US" baseline="0" dirty="0" err="1" smtClean="0"/>
              <a:t>variaciones</a:t>
            </a:r>
            <a:r>
              <a:rPr lang="en-US" baseline="0" dirty="0" smtClean="0"/>
              <a:t> </a:t>
            </a:r>
            <a:r>
              <a:rPr lang="en-US" baseline="0" dirty="0" err="1" smtClean="0"/>
              <a:t>zonales</a:t>
            </a:r>
            <a:r>
              <a:rPr lang="en-US" baseline="0" dirty="0" smtClean="0"/>
              <a:t> de la </a:t>
            </a:r>
            <a:r>
              <a:rPr lang="en-US" baseline="0" dirty="0" err="1" smtClean="0"/>
              <a:t>amplitud</a:t>
            </a:r>
            <a:r>
              <a:rPr lang="en-US" baseline="0" dirty="0" smtClean="0"/>
              <a:t> de </a:t>
            </a:r>
            <a:r>
              <a:rPr lang="en-US" baseline="0" dirty="0" err="1" smtClean="0"/>
              <a:t>las</a:t>
            </a:r>
            <a:r>
              <a:rPr lang="en-US" baseline="0" dirty="0" smtClean="0"/>
              <a:t> </a:t>
            </a:r>
            <a:r>
              <a:rPr lang="en-US" baseline="0" dirty="0" err="1" smtClean="0"/>
              <a:t>ondas</a:t>
            </a:r>
            <a:r>
              <a:rPr lang="en-US" baseline="0" dirty="0" smtClean="0"/>
              <a:t> </a:t>
            </a:r>
            <a:r>
              <a:rPr lang="en-US" baseline="0" dirty="0" err="1" smtClean="0"/>
              <a:t>planetarias</a:t>
            </a:r>
            <a:r>
              <a:rPr lang="en-US" baseline="0" dirty="0" smtClean="0"/>
              <a:t>. </a:t>
            </a:r>
            <a:r>
              <a:rPr lang="en-US" baseline="0" dirty="0" err="1" smtClean="0"/>
              <a:t>Esta</a:t>
            </a:r>
            <a:r>
              <a:rPr lang="en-US" baseline="0" dirty="0" smtClean="0"/>
              <a:t> </a:t>
            </a:r>
            <a:r>
              <a:rPr lang="en-US" baseline="0" dirty="0" err="1" smtClean="0"/>
              <a:t>variación</a:t>
            </a:r>
            <a:r>
              <a:rPr lang="en-US" baseline="0" dirty="0" smtClean="0"/>
              <a:t> </a:t>
            </a:r>
            <a:r>
              <a:rPr lang="en-US" baseline="0" dirty="0" err="1" smtClean="0"/>
              <a:t>es</a:t>
            </a:r>
            <a:r>
              <a:rPr lang="en-US" baseline="0" dirty="0" smtClean="0"/>
              <a:t> del </a:t>
            </a:r>
            <a:r>
              <a:rPr lang="en-US" baseline="0" dirty="0" err="1" smtClean="0"/>
              <a:t>orden</a:t>
            </a:r>
            <a:r>
              <a:rPr lang="en-US" baseline="0" dirty="0" smtClean="0"/>
              <a:t> </a:t>
            </a:r>
            <a:r>
              <a:rPr lang="en-US" baseline="0" dirty="0" smtClean="0"/>
              <a:t>del 10</a:t>
            </a:r>
            <a:r>
              <a:rPr lang="en-US" baseline="0" dirty="0" smtClean="0"/>
              <a:t>% de la </a:t>
            </a:r>
            <a:r>
              <a:rPr lang="en-US" baseline="0" dirty="0" err="1" smtClean="0"/>
              <a:t>amplitud</a:t>
            </a:r>
            <a:r>
              <a:rPr lang="en-US" baseline="0" dirty="0" smtClean="0"/>
              <a:t> </a:t>
            </a:r>
            <a:r>
              <a:rPr lang="en-US" baseline="0" dirty="0" smtClean="0"/>
              <a:t>media, </a:t>
            </a:r>
            <a:r>
              <a:rPr lang="en-US" baseline="0" dirty="0" err="1" smtClean="0"/>
              <a:t>por</a:t>
            </a:r>
            <a:r>
              <a:rPr lang="en-US" baseline="0" dirty="0" smtClean="0"/>
              <a:t> lo </a:t>
            </a:r>
            <a:r>
              <a:rPr lang="en-US" baseline="0" dirty="0" err="1" smtClean="0"/>
              <a:t>que</a:t>
            </a:r>
            <a:r>
              <a:rPr lang="en-US" baseline="0" dirty="0" smtClean="0"/>
              <a:t> se </a:t>
            </a:r>
            <a:r>
              <a:rPr lang="en-US" baseline="0" dirty="0" err="1" smtClean="0"/>
              <a:t>trata</a:t>
            </a:r>
            <a:r>
              <a:rPr lang="en-US" baseline="0" dirty="0" smtClean="0"/>
              <a:t> de </a:t>
            </a:r>
            <a:r>
              <a:rPr lang="en-US" baseline="0" dirty="0" err="1" smtClean="0"/>
              <a:t>una</a:t>
            </a:r>
            <a:r>
              <a:rPr lang="en-US" baseline="0" dirty="0" smtClean="0"/>
              <a:t> </a:t>
            </a:r>
            <a:r>
              <a:rPr lang="en-US" baseline="0" dirty="0" err="1" smtClean="0"/>
              <a:t>corrección</a:t>
            </a:r>
            <a:r>
              <a:rPr lang="en-US" baseline="0" dirty="0" smtClean="0"/>
              <a:t> </a:t>
            </a:r>
            <a:r>
              <a:rPr lang="en-US" baseline="0" dirty="0" err="1" smtClean="0"/>
              <a:t>pequeña</a:t>
            </a:r>
            <a:r>
              <a:rPr lang="en-US" baseline="0" dirty="0" smtClean="0"/>
              <a:t> y en </a:t>
            </a:r>
            <a:r>
              <a:rPr lang="en-US" baseline="0" dirty="0" smtClean="0"/>
              <a:t>lo </a:t>
            </a:r>
            <a:r>
              <a:rPr lang="en-US" baseline="0" dirty="0" err="1" smtClean="0"/>
              <a:t>que</a:t>
            </a:r>
            <a:r>
              <a:rPr lang="en-US" baseline="0" dirty="0" smtClean="0"/>
              <a:t> </a:t>
            </a:r>
            <a:r>
              <a:rPr lang="en-US" baseline="0" dirty="0" err="1" smtClean="0"/>
              <a:t>sigue</a:t>
            </a:r>
            <a:r>
              <a:rPr lang="en-US" baseline="0" dirty="0" smtClean="0"/>
              <a:t> se </a:t>
            </a:r>
            <a:r>
              <a:rPr lang="en-US" baseline="0" dirty="0" err="1" smtClean="0"/>
              <a:t>va</a:t>
            </a:r>
            <a:r>
              <a:rPr lang="en-US" baseline="0" dirty="0" smtClean="0"/>
              <a:t> a </a:t>
            </a:r>
            <a:r>
              <a:rPr lang="en-US" baseline="0" dirty="0" err="1" smtClean="0"/>
              <a:t>usar</a:t>
            </a:r>
            <a:r>
              <a:rPr lang="en-US" baseline="0" dirty="0" smtClean="0"/>
              <a:t> Fourier. </a:t>
            </a:r>
            <a:r>
              <a:rPr lang="en-US" baseline="0" dirty="0" smtClean="0"/>
              <a:t>s</a:t>
            </a:r>
            <a:endParaRPr lang="en-US" baseline="0" dirty="0" smtClean="0"/>
          </a:p>
        </p:txBody>
      </p:sp>
      <p:sp>
        <p:nvSpPr>
          <p:cNvPr id="4" name="Slide Number Placeholder 3"/>
          <p:cNvSpPr>
            <a:spLocks noGrp="1"/>
          </p:cNvSpPr>
          <p:nvPr>
            <p:ph type="sldNum" sz="quarter" idx="10"/>
          </p:nvPr>
        </p:nvSpPr>
        <p:spPr/>
        <p:txBody>
          <a:bodyPr/>
          <a:lstStyle/>
          <a:p>
            <a:fld id="{1F0B5C30-2FAF-4234-B529-B2059A601576}" type="slidenum">
              <a:rPr lang="es-AR" smtClean="0"/>
              <a:t>19</a:t>
            </a:fld>
            <a:endParaRPr lang="es-AR"/>
          </a:p>
        </p:txBody>
      </p:sp>
    </p:spTree>
    <p:extLst>
      <p:ext uri="{BB962C8B-B14F-4D97-AF65-F5344CB8AC3E}">
        <p14:creationId xmlns:p14="http://schemas.microsoft.com/office/powerpoint/2010/main" val="2211289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La </a:t>
            </a:r>
            <a:r>
              <a:rPr lang="en-US" dirty="0" err="1" smtClean="0"/>
              <a:t>variabilidad</a:t>
            </a:r>
            <a:r>
              <a:rPr lang="en-US" dirty="0" smtClean="0"/>
              <a:t> del</a:t>
            </a:r>
            <a:r>
              <a:rPr lang="en-US" baseline="0" dirty="0" smtClean="0"/>
              <a:t> </a:t>
            </a:r>
            <a:r>
              <a:rPr lang="en-US" baseline="0" dirty="0" err="1" smtClean="0"/>
              <a:t>clima</a:t>
            </a:r>
            <a:r>
              <a:rPr lang="en-US" baseline="0" dirty="0" smtClean="0"/>
              <a:t> en el </a:t>
            </a:r>
            <a:r>
              <a:rPr lang="en-US" baseline="0" dirty="0" err="1" smtClean="0"/>
              <a:t>sur</a:t>
            </a:r>
            <a:r>
              <a:rPr lang="en-US" baseline="0" dirty="0" smtClean="0"/>
              <a:t> de </a:t>
            </a:r>
            <a:r>
              <a:rPr lang="en-US" baseline="0" dirty="0" err="1" smtClean="0"/>
              <a:t>sudamérica</a:t>
            </a:r>
            <a:r>
              <a:rPr lang="en-US" baseline="0" dirty="0" smtClean="0"/>
              <a:t> </a:t>
            </a:r>
            <a:r>
              <a:rPr lang="en-US" baseline="0" dirty="0" err="1" smtClean="0"/>
              <a:t>es</a:t>
            </a:r>
            <a:r>
              <a:rPr lang="en-US" baseline="0" dirty="0" smtClean="0"/>
              <a:t> </a:t>
            </a:r>
            <a:r>
              <a:rPr lang="en-US" baseline="0" dirty="0" err="1" smtClean="0"/>
              <a:t>afectado</a:t>
            </a:r>
            <a:r>
              <a:rPr lang="en-US" baseline="0" dirty="0" smtClean="0"/>
              <a:t> </a:t>
            </a:r>
            <a:r>
              <a:rPr lang="en-US" baseline="0" dirty="0" err="1" smtClean="0"/>
              <a:t>por</a:t>
            </a:r>
            <a:r>
              <a:rPr lang="en-US" baseline="0" dirty="0" smtClean="0"/>
              <a:t> la </a:t>
            </a:r>
            <a:r>
              <a:rPr lang="en-US" baseline="0" dirty="0" err="1" smtClean="0"/>
              <a:t>variabilidad</a:t>
            </a:r>
            <a:r>
              <a:rPr lang="en-US" baseline="0" dirty="0" smtClean="0"/>
              <a:t> de </a:t>
            </a:r>
            <a:r>
              <a:rPr lang="en-US" baseline="0" dirty="0" err="1" smtClean="0"/>
              <a:t>regiones</a:t>
            </a:r>
            <a:r>
              <a:rPr lang="en-US" baseline="0" dirty="0" smtClean="0"/>
              <a:t> </a:t>
            </a:r>
            <a:r>
              <a:rPr lang="en-US" baseline="0" dirty="0" err="1" smtClean="0"/>
              <a:t>tropicales</a:t>
            </a:r>
            <a:r>
              <a:rPr lang="en-US" baseline="0" dirty="0" smtClean="0"/>
              <a:t> y </a:t>
            </a:r>
            <a:r>
              <a:rPr lang="en-US" baseline="0" dirty="0" err="1" smtClean="0"/>
              <a:t>extratropicales</a:t>
            </a:r>
            <a:r>
              <a:rPr lang="en-US" baseline="0" dirty="0" smtClean="0"/>
              <a:t>, </a:t>
            </a:r>
            <a:r>
              <a:rPr lang="en-US" baseline="0" dirty="0" err="1" smtClean="0"/>
              <a:t>pero</a:t>
            </a:r>
            <a:r>
              <a:rPr lang="en-US" baseline="0" dirty="0" smtClean="0"/>
              <a:t> en general se </a:t>
            </a:r>
            <a:r>
              <a:rPr lang="en-US" baseline="0" dirty="0" err="1" smtClean="0"/>
              <a:t>estudia</a:t>
            </a:r>
            <a:r>
              <a:rPr lang="en-US" baseline="0" dirty="0" smtClean="0"/>
              <a:t> </a:t>
            </a:r>
            <a:r>
              <a:rPr lang="en-US" baseline="0" dirty="0" err="1" smtClean="0"/>
              <a:t>más</a:t>
            </a:r>
            <a:r>
              <a:rPr lang="en-US" baseline="0" dirty="0" smtClean="0"/>
              <a:t> la </a:t>
            </a:r>
            <a:r>
              <a:rPr lang="en-US" baseline="0" dirty="0" err="1" smtClean="0"/>
              <a:t>influencia</a:t>
            </a:r>
            <a:r>
              <a:rPr lang="en-US" baseline="0" dirty="0" smtClean="0"/>
              <a:t> tropical </a:t>
            </a:r>
            <a:r>
              <a:rPr lang="en-US" baseline="0" dirty="0" err="1" smtClean="0"/>
              <a:t>debido</a:t>
            </a:r>
            <a:r>
              <a:rPr lang="en-US" baseline="0" dirty="0" smtClean="0"/>
              <a:t> a </a:t>
            </a:r>
            <a:r>
              <a:rPr lang="en-US" baseline="0" dirty="0" err="1" smtClean="0"/>
              <a:t>que</a:t>
            </a:r>
            <a:r>
              <a:rPr lang="en-US" baseline="0" dirty="0" smtClean="0"/>
              <a:t> </a:t>
            </a:r>
            <a:r>
              <a:rPr lang="en-US" baseline="0" dirty="0" err="1" smtClean="0"/>
              <a:t>es</a:t>
            </a:r>
            <a:r>
              <a:rPr lang="en-US" baseline="0" dirty="0" smtClean="0"/>
              <a:t> </a:t>
            </a:r>
            <a:r>
              <a:rPr lang="en-US" baseline="0" dirty="0" err="1" smtClean="0"/>
              <a:t>más</a:t>
            </a:r>
            <a:r>
              <a:rPr lang="en-US" baseline="0" dirty="0" smtClean="0"/>
              <a:t> </a:t>
            </a:r>
            <a:r>
              <a:rPr lang="en-US" baseline="0" dirty="0" err="1" smtClean="0"/>
              <a:t>predictible</a:t>
            </a:r>
            <a:r>
              <a:rPr lang="en-US" baseline="0" dirty="0" smtClean="0"/>
              <a:t>.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2</a:t>
            </a:fld>
            <a:endParaRPr lang="es-AR"/>
          </a:p>
        </p:txBody>
      </p:sp>
    </p:spTree>
    <p:extLst>
      <p:ext uri="{BB962C8B-B14F-4D97-AF65-F5344CB8AC3E}">
        <p14:creationId xmlns:p14="http://schemas.microsoft.com/office/powerpoint/2010/main" val="3213195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Esta</a:t>
            </a:r>
            <a:r>
              <a:rPr lang="en-US" dirty="0" smtClean="0"/>
              <a:t> </a:t>
            </a:r>
            <a:r>
              <a:rPr lang="en-US" dirty="0" err="1" smtClean="0"/>
              <a:t>figura</a:t>
            </a:r>
            <a:r>
              <a:rPr lang="en-US" baseline="0" dirty="0" smtClean="0"/>
              <a:t> </a:t>
            </a:r>
            <a:r>
              <a:rPr lang="en-US" baseline="0" dirty="0" err="1" smtClean="0"/>
              <a:t>muestra</a:t>
            </a:r>
            <a:r>
              <a:rPr lang="en-US" baseline="0" dirty="0" smtClean="0"/>
              <a:t> la </a:t>
            </a:r>
            <a:r>
              <a:rPr lang="en-US" baseline="0" dirty="0" err="1" smtClean="0"/>
              <a:t>anomalía</a:t>
            </a:r>
            <a:r>
              <a:rPr lang="en-US" baseline="0" dirty="0" smtClean="0"/>
              <a:t> de </a:t>
            </a:r>
            <a:r>
              <a:rPr lang="en-US" baseline="0" dirty="0" err="1" smtClean="0"/>
              <a:t>geopotencial</a:t>
            </a:r>
            <a:r>
              <a:rPr lang="en-US" baseline="0" dirty="0" smtClean="0"/>
              <a:t> </a:t>
            </a:r>
            <a:r>
              <a:rPr lang="en-US" baseline="0" dirty="0" err="1" smtClean="0"/>
              <a:t>reconstruida</a:t>
            </a:r>
            <a:r>
              <a:rPr lang="en-US" baseline="0" dirty="0" smtClean="0"/>
              <a:t> </a:t>
            </a:r>
            <a:r>
              <a:rPr lang="en-US" baseline="0" dirty="0" err="1" smtClean="0"/>
              <a:t>sólo</a:t>
            </a:r>
            <a:r>
              <a:rPr lang="en-US" baseline="0" dirty="0" smtClean="0"/>
              <a:t> a </a:t>
            </a:r>
            <a:r>
              <a:rPr lang="en-US" baseline="0" dirty="0" err="1" smtClean="0"/>
              <a:t>partir</a:t>
            </a:r>
            <a:r>
              <a:rPr lang="en-US" baseline="0" dirty="0" smtClean="0"/>
              <a:t> de la </a:t>
            </a:r>
            <a:r>
              <a:rPr lang="en-US" baseline="0" dirty="0" err="1" smtClean="0"/>
              <a:t>onda</a:t>
            </a:r>
            <a:r>
              <a:rPr lang="en-US" baseline="0" dirty="0" smtClean="0"/>
              <a:t> </a:t>
            </a:r>
            <a:r>
              <a:rPr lang="en-US" baseline="0" dirty="0" smtClean="0"/>
              <a:t>3.</a:t>
            </a:r>
          </a:p>
          <a:p>
            <a:r>
              <a:rPr lang="en-US" baseline="0" dirty="0" err="1" smtClean="0"/>
              <a:t>Esto</a:t>
            </a:r>
            <a:r>
              <a:rPr lang="en-US" baseline="0" dirty="0" smtClean="0"/>
              <a:t> </a:t>
            </a:r>
            <a:r>
              <a:rPr lang="en-US" baseline="0" dirty="0" err="1" smtClean="0"/>
              <a:t>es</a:t>
            </a:r>
            <a:r>
              <a:rPr lang="en-US" baseline="0" dirty="0" smtClean="0"/>
              <a:t> en 300hPa, </a:t>
            </a:r>
            <a:r>
              <a:rPr lang="en-US" baseline="0" dirty="0" err="1" smtClean="0"/>
              <a:t>pero</a:t>
            </a:r>
            <a:r>
              <a:rPr lang="en-US" baseline="0" dirty="0" smtClean="0"/>
              <a:t> </a:t>
            </a:r>
            <a:r>
              <a:rPr lang="en-US" baseline="0" dirty="0" err="1" smtClean="0"/>
              <a:t>respresenta</a:t>
            </a:r>
            <a:r>
              <a:rPr lang="en-US" baseline="0" dirty="0" smtClean="0"/>
              <a:t> </a:t>
            </a:r>
            <a:r>
              <a:rPr lang="en-US" baseline="0" dirty="0" err="1" smtClean="0"/>
              <a:t>aproximadamente</a:t>
            </a:r>
            <a:r>
              <a:rPr lang="en-US" baseline="0" dirty="0" smtClean="0"/>
              <a:t> lo </a:t>
            </a:r>
            <a:r>
              <a:rPr lang="en-US" baseline="0" dirty="0" err="1" smtClean="0"/>
              <a:t>que</a:t>
            </a:r>
            <a:r>
              <a:rPr lang="en-US" baseline="0" dirty="0" smtClean="0"/>
              <a:t> </a:t>
            </a:r>
            <a:r>
              <a:rPr lang="en-US" baseline="0" dirty="0" err="1" smtClean="0"/>
              <a:t>pasa</a:t>
            </a:r>
            <a:r>
              <a:rPr lang="en-US" baseline="0" dirty="0" smtClean="0"/>
              <a:t> en </a:t>
            </a:r>
            <a:r>
              <a:rPr lang="en-US" baseline="0" dirty="0" err="1" smtClean="0"/>
              <a:t>todos</a:t>
            </a:r>
            <a:r>
              <a:rPr lang="en-US" baseline="0" dirty="0" smtClean="0"/>
              <a:t> los </a:t>
            </a:r>
            <a:r>
              <a:rPr lang="en-US" baseline="0" dirty="0" err="1" smtClean="0"/>
              <a:t>niveles</a:t>
            </a:r>
            <a:r>
              <a:rPr lang="en-US" baseline="0" dirty="0" smtClean="0"/>
              <a:t> </a:t>
            </a:r>
            <a:r>
              <a:rPr lang="en-US" baseline="0" dirty="0" err="1" smtClean="0"/>
              <a:t>porque</a:t>
            </a:r>
            <a:r>
              <a:rPr lang="en-US" baseline="0" dirty="0" smtClean="0"/>
              <a:t> la </a:t>
            </a:r>
            <a:r>
              <a:rPr lang="en-US" baseline="0" dirty="0" err="1" smtClean="0"/>
              <a:t>estructura</a:t>
            </a:r>
            <a:r>
              <a:rPr lang="en-US" baseline="0" dirty="0" smtClean="0"/>
              <a:t> </a:t>
            </a:r>
            <a:r>
              <a:rPr lang="en-US" baseline="0" dirty="0" err="1" smtClean="0"/>
              <a:t>es</a:t>
            </a:r>
            <a:r>
              <a:rPr lang="en-US" baseline="0" dirty="0" smtClean="0"/>
              <a:t> </a:t>
            </a:r>
            <a:r>
              <a:rPr lang="en-US" baseline="0" dirty="0" err="1" smtClean="0"/>
              <a:t>barotrópica</a:t>
            </a:r>
            <a:r>
              <a:rPr lang="en-US" baseline="0" dirty="0" smtClean="0"/>
              <a:t> </a:t>
            </a:r>
            <a:r>
              <a:rPr lang="en-US" baseline="0" dirty="0" err="1" smtClean="0"/>
              <a:t>equivalente</a:t>
            </a:r>
            <a:r>
              <a:rPr lang="en-US" baseline="0" dirty="0" smtClean="0"/>
              <a:t>. La </a:t>
            </a:r>
            <a:r>
              <a:rPr lang="en-US" baseline="0" dirty="0" err="1" smtClean="0"/>
              <a:t>localización</a:t>
            </a:r>
            <a:r>
              <a:rPr lang="en-US" baseline="0" dirty="0" smtClean="0"/>
              <a:t> del </a:t>
            </a:r>
            <a:r>
              <a:rPr lang="en-US" baseline="0" dirty="0" err="1" smtClean="0"/>
              <a:t>máximo</a:t>
            </a:r>
            <a:r>
              <a:rPr lang="en-US" baseline="0" dirty="0" smtClean="0"/>
              <a:t> entre 45° y 60° y el </a:t>
            </a:r>
            <a:r>
              <a:rPr lang="en-US" baseline="0" dirty="0" err="1" smtClean="0"/>
              <a:t>mínimo</a:t>
            </a:r>
            <a:r>
              <a:rPr lang="en-US" baseline="0" dirty="0" smtClean="0"/>
              <a:t> en primavera coincide con lo </a:t>
            </a:r>
            <a:r>
              <a:rPr lang="en-US" baseline="0" dirty="0" err="1" smtClean="0"/>
              <a:t>visto</a:t>
            </a:r>
            <a:r>
              <a:rPr lang="en-US" baseline="0" dirty="0" smtClean="0"/>
              <a:t> en la </a:t>
            </a:r>
            <a:r>
              <a:rPr lang="en-US" baseline="0" dirty="0" err="1" smtClean="0"/>
              <a:t>figura</a:t>
            </a:r>
            <a:r>
              <a:rPr lang="en-US" baseline="0" dirty="0" smtClean="0"/>
              <a:t> anterior, </a:t>
            </a:r>
            <a:r>
              <a:rPr lang="en-US" baseline="0" dirty="0" err="1" smtClean="0"/>
              <a:t>pero</a:t>
            </a:r>
            <a:r>
              <a:rPr lang="en-US" baseline="0" dirty="0" smtClean="0"/>
              <a:t> en </a:t>
            </a:r>
            <a:r>
              <a:rPr lang="en-US" baseline="0" dirty="0" err="1" smtClean="0"/>
              <a:t>esta</a:t>
            </a:r>
            <a:r>
              <a:rPr lang="en-US" baseline="0" dirty="0" smtClean="0"/>
              <a:t> </a:t>
            </a:r>
            <a:r>
              <a:rPr lang="en-US" baseline="0" dirty="0" err="1" smtClean="0"/>
              <a:t>figura</a:t>
            </a:r>
            <a:r>
              <a:rPr lang="en-US" baseline="0" dirty="0" smtClean="0"/>
              <a:t> </a:t>
            </a:r>
            <a:r>
              <a:rPr lang="en-US" baseline="0" dirty="0" err="1" smtClean="0"/>
              <a:t>también</a:t>
            </a:r>
            <a:r>
              <a:rPr lang="en-US" baseline="0" dirty="0" smtClean="0"/>
              <a:t> se </a:t>
            </a:r>
            <a:r>
              <a:rPr lang="en-US" baseline="0" dirty="0" err="1" smtClean="0"/>
              <a:t>ve</a:t>
            </a:r>
            <a:r>
              <a:rPr lang="en-US" baseline="0" dirty="0" smtClean="0"/>
              <a:t> la </a:t>
            </a:r>
            <a:r>
              <a:rPr lang="en-US" baseline="0" dirty="0" err="1" smtClean="0"/>
              <a:t>estructura</a:t>
            </a:r>
            <a:r>
              <a:rPr lang="en-US" baseline="0" dirty="0" smtClean="0"/>
              <a:t> </a:t>
            </a:r>
            <a:r>
              <a:rPr lang="en-US" baseline="0" dirty="0" err="1" smtClean="0"/>
              <a:t>meridional</a:t>
            </a:r>
            <a:r>
              <a:rPr lang="en-US" baseline="0" dirty="0" smtClean="0"/>
              <a:t> y la </a:t>
            </a:r>
            <a:r>
              <a:rPr lang="en-US" baseline="0" dirty="0" err="1" smtClean="0"/>
              <a:t>localización</a:t>
            </a:r>
            <a:r>
              <a:rPr lang="en-US" baseline="0" dirty="0" smtClean="0"/>
              <a:t> de los </a:t>
            </a:r>
            <a:r>
              <a:rPr lang="en-US" baseline="0" dirty="0" err="1" smtClean="0"/>
              <a:t>centros</a:t>
            </a:r>
            <a:r>
              <a:rPr lang="en-US" baseline="0" dirty="0" smtClean="0"/>
              <a:t> (</a:t>
            </a:r>
            <a:r>
              <a:rPr lang="en-US" baseline="0" dirty="0" err="1" smtClean="0"/>
              <a:t>es</a:t>
            </a:r>
            <a:r>
              <a:rPr lang="en-US" baseline="0" dirty="0" smtClean="0"/>
              <a:t> </a:t>
            </a:r>
            <a:r>
              <a:rPr lang="en-US" baseline="0" dirty="0" err="1" smtClean="0"/>
              <a:t>decir</a:t>
            </a:r>
            <a:r>
              <a:rPr lang="en-US" baseline="0" dirty="0" smtClean="0"/>
              <a:t>, la </a:t>
            </a:r>
            <a:r>
              <a:rPr lang="en-US" baseline="0" dirty="0" err="1" smtClean="0"/>
              <a:t>fase</a:t>
            </a:r>
            <a:r>
              <a:rPr lang="en-US" baseline="0" dirty="0" smtClean="0"/>
              <a:t>). Se </a:t>
            </a:r>
            <a:r>
              <a:rPr lang="en-US" baseline="0" dirty="0" err="1" smtClean="0"/>
              <a:t>ve</a:t>
            </a:r>
            <a:r>
              <a:rPr lang="en-US" baseline="0" dirty="0" smtClean="0"/>
              <a:t> </a:t>
            </a:r>
            <a:r>
              <a:rPr lang="en-US" baseline="0" dirty="0" err="1" smtClean="0"/>
              <a:t>que</a:t>
            </a:r>
            <a:r>
              <a:rPr lang="en-US" baseline="0" dirty="0" smtClean="0"/>
              <a:t> entre </a:t>
            </a:r>
            <a:r>
              <a:rPr lang="en-US" baseline="0" dirty="0" err="1" smtClean="0"/>
              <a:t>verano</a:t>
            </a:r>
            <a:r>
              <a:rPr lang="en-US" baseline="0" dirty="0" smtClean="0"/>
              <a:t> e </a:t>
            </a:r>
            <a:r>
              <a:rPr lang="en-US" baseline="0" dirty="0" err="1" smtClean="0"/>
              <a:t>invierno</a:t>
            </a:r>
            <a:r>
              <a:rPr lang="en-US" baseline="0" dirty="0" smtClean="0"/>
              <a:t> hay un </a:t>
            </a:r>
            <a:r>
              <a:rPr lang="en-US" baseline="0" dirty="0" err="1" smtClean="0"/>
              <a:t>corrimiento</a:t>
            </a:r>
            <a:r>
              <a:rPr lang="en-US" baseline="0" dirty="0" smtClean="0"/>
              <a:t> de </a:t>
            </a:r>
            <a:r>
              <a:rPr lang="en-US" baseline="0" dirty="0" err="1" smtClean="0"/>
              <a:t>unos</a:t>
            </a:r>
            <a:r>
              <a:rPr lang="en-US" baseline="0" dirty="0" smtClean="0"/>
              <a:t> 15°. </a:t>
            </a:r>
            <a:r>
              <a:rPr lang="en-US" baseline="0" dirty="0" err="1" smtClean="0"/>
              <a:t>Además</a:t>
            </a:r>
            <a:r>
              <a:rPr lang="en-US" baseline="0" dirty="0" smtClean="0"/>
              <a:t>, en </a:t>
            </a:r>
            <a:r>
              <a:rPr lang="en-US" baseline="0" dirty="0" err="1" smtClean="0"/>
              <a:t>otoño</a:t>
            </a:r>
            <a:r>
              <a:rPr lang="en-US" baseline="0" dirty="0" smtClean="0"/>
              <a:t> y primavera </a:t>
            </a:r>
            <a:r>
              <a:rPr lang="en-US" baseline="0" dirty="0" err="1" smtClean="0"/>
              <a:t>las</a:t>
            </a:r>
            <a:r>
              <a:rPr lang="en-US" baseline="0" dirty="0" smtClean="0"/>
              <a:t> </a:t>
            </a:r>
            <a:r>
              <a:rPr lang="en-US" baseline="0" dirty="0" err="1" smtClean="0"/>
              <a:t>anomalías</a:t>
            </a:r>
            <a:r>
              <a:rPr lang="en-US" baseline="0" dirty="0" smtClean="0"/>
              <a:t> </a:t>
            </a:r>
            <a:r>
              <a:rPr lang="en-US" baseline="0" dirty="0" err="1" smtClean="0"/>
              <a:t>tienen</a:t>
            </a:r>
            <a:r>
              <a:rPr lang="en-US" baseline="0" dirty="0" smtClean="0"/>
              <a:t> </a:t>
            </a:r>
            <a:r>
              <a:rPr lang="en-US" baseline="0" dirty="0" err="1" smtClean="0"/>
              <a:t>inclinación</a:t>
            </a:r>
            <a:r>
              <a:rPr lang="en-US" baseline="0" dirty="0" smtClean="0"/>
              <a:t> </a:t>
            </a:r>
            <a:r>
              <a:rPr lang="en-US" baseline="0" dirty="0" err="1" smtClean="0"/>
              <a:t>hacia</a:t>
            </a:r>
            <a:r>
              <a:rPr lang="en-US" baseline="0" dirty="0" smtClean="0"/>
              <a:t> el </a:t>
            </a:r>
            <a:r>
              <a:rPr lang="en-US" baseline="0" dirty="0" err="1" smtClean="0"/>
              <a:t>oeste</a:t>
            </a:r>
            <a:r>
              <a:rPr lang="en-US" baseline="0" dirty="0" smtClean="0"/>
              <a:t>, </a:t>
            </a:r>
            <a:r>
              <a:rPr lang="en-US" baseline="0" dirty="0" err="1" smtClean="0"/>
              <a:t>indicando</a:t>
            </a:r>
            <a:r>
              <a:rPr lang="en-US" baseline="0" dirty="0" smtClean="0"/>
              <a:t> </a:t>
            </a:r>
            <a:r>
              <a:rPr lang="en-US" baseline="0" dirty="0" err="1" smtClean="0"/>
              <a:t>transportes</a:t>
            </a:r>
            <a:r>
              <a:rPr lang="en-US" baseline="0" dirty="0" smtClean="0"/>
              <a:t> </a:t>
            </a:r>
            <a:r>
              <a:rPr lang="en-US" baseline="0" dirty="0" err="1" smtClean="0"/>
              <a:t>perturbados</a:t>
            </a:r>
            <a:r>
              <a:rPr lang="en-US" baseline="0" dirty="0" smtClean="0"/>
              <a:t> de </a:t>
            </a:r>
            <a:r>
              <a:rPr lang="en-US" baseline="0" dirty="0" err="1" smtClean="0"/>
              <a:t>cantidad</a:t>
            </a:r>
            <a:r>
              <a:rPr lang="en-US" baseline="0" dirty="0" smtClean="0"/>
              <a:t> de </a:t>
            </a:r>
            <a:r>
              <a:rPr lang="en-US" baseline="0" dirty="0" err="1" smtClean="0"/>
              <a:t>movimiento</a:t>
            </a:r>
            <a:r>
              <a:rPr lang="en-US" baseline="0" dirty="0" smtClean="0"/>
              <a:t> </a:t>
            </a:r>
            <a:r>
              <a:rPr lang="en-US" baseline="0" dirty="0" err="1" smtClean="0"/>
              <a:t>hacia</a:t>
            </a:r>
            <a:r>
              <a:rPr lang="en-US" baseline="0" dirty="0" smtClean="0"/>
              <a:t> el polo. </a:t>
            </a:r>
          </a:p>
        </p:txBody>
      </p:sp>
      <p:sp>
        <p:nvSpPr>
          <p:cNvPr id="4" name="Slide Number Placeholder 3"/>
          <p:cNvSpPr>
            <a:spLocks noGrp="1"/>
          </p:cNvSpPr>
          <p:nvPr>
            <p:ph type="sldNum" sz="quarter" idx="10"/>
          </p:nvPr>
        </p:nvSpPr>
        <p:spPr/>
        <p:txBody>
          <a:bodyPr/>
          <a:lstStyle/>
          <a:p>
            <a:fld id="{1F0B5C30-2FAF-4234-B529-B2059A601576}" type="slidenum">
              <a:rPr lang="es-AR" smtClean="0"/>
              <a:t>20</a:t>
            </a:fld>
            <a:endParaRPr lang="es-AR"/>
          </a:p>
        </p:txBody>
      </p:sp>
    </p:spTree>
    <p:extLst>
      <p:ext uri="{BB962C8B-B14F-4D97-AF65-F5344CB8AC3E}">
        <p14:creationId xmlns:p14="http://schemas.microsoft.com/office/powerpoint/2010/main" val="1572531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En </a:t>
            </a:r>
            <a:r>
              <a:rPr lang="en-US" err="1" smtClean="0"/>
              <a:t>este</a:t>
            </a:r>
            <a:r>
              <a:rPr lang="en-US" baseline="0" smtClean="0"/>
              <a:t> </a:t>
            </a:r>
            <a:r>
              <a:rPr lang="en-US" baseline="0" err="1" smtClean="0"/>
              <a:t>corte</a:t>
            </a:r>
            <a:r>
              <a:rPr lang="en-US" baseline="0" smtClean="0"/>
              <a:t> </a:t>
            </a:r>
            <a:r>
              <a:rPr lang="en-US" baseline="0" err="1" smtClean="0"/>
              <a:t>meridional</a:t>
            </a:r>
            <a:r>
              <a:rPr lang="en-US" baseline="0" smtClean="0"/>
              <a:t> en 60° se </a:t>
            </a:r>
            <a:r>
              <a:rPr lang="en-US" baseline="0" err="1" smtClean="0"/>
              <a:t>ve</a:t>
            </a:r>
            <a:r>
              <a:rPr lang="en-US" baseline="0" smtClean="0"/>
              <a:t> la </a:t>
            </a:r>
            <a:r>
              <a:rPr lang="en-US" baseline="0" err="1" smtClean="0"/>
              <a:t>estructura</a:t>
            </a:r>
            <a:r>
              <a:rPr lang="en-US" baseline="0" smtClean="0"/>
              <a:t> vertical. Las </a:t>
            </a:r>
            <a:r>
              <a:rPr lang="en-US" baseline="0" err="1" smtClean="0"/>
              <a:t>anomalías</a:t>
            </a:r>
            <a:r>
              <a:rPr lang="en-US" baseline="0" smtClean="0"/>
              <a:t> son </a:t>
            </a:r>
            <a:r>
              <a:rPr lang="en-US" baseline="0" err="1" smtClean="0"/>
              <a:t>barotrópicas</a:t>
            </a:r>
            <a:r>
              <a:rPr lang="en-US" baseline="0" smtClean="0"/>
              <a:t> </a:t>
            </a:r>
            <a:r>
              <a:rPr lang="en-US" baseline="0" err="1" smtClean="0"/>
              <a:t>equivalentes</a:t>
            </a:r>
            <a:r>
              <a:rPr lang="en-US" baseline="0" smtClean="0"/>
              <a:t> </a:t>
            </a:r>
            <a:r>
              <a:rPr lang="en-US" baseline="0" err="1" smtClean="0"/>
              <a:t>aunque</a:t>
            </a:r>
            <a:r>
              <a:rPr lang="en-US" baseline="0" smtClean="0"/>
              <a:t> hay </a:t>
            </a:r>
            <a:r>
              <a:rPr lang="en-US" baseline="0" err="1" smtClean="0"/>
              <a:t>evidencia</a:t>
            </a:r>
            <a:r>
              <a:rPr lang="en-US" baseline="0" smtClean="0"/>
              <a:t> de </a:t>
            </a:r>
            <a:r>
              <a:rPr lang="en-US" baseline="0" err="1" smtClean="0"/>
              <a:t>una</a:t>
            </a:r>
            <a:r>
              <a:rPr lang="en-US" baseline="0" smtClean="0"/>
              <a:t> </a:t>
            </a:r>
            <a:r>
              <a:rPr lang="en-US" baseline="0" err="1" smtClean="0"/>
              <a:t>ligera</a:t>
            </a:r>
            <a:r>
              <a:rPr lang="en-US" baseline="0" smtClean="0"/>
              <a:t> </a:t>
            </a:r>
            <a:r>
              <a:rPr lang="en-US" baseline="0" err="1" smtClean="0"/>
              <a:t>inclinación</a:t>
            </a:r>
            <a:r>
              <a:rPr lang="en-US" baseline="0" smtClean="0"/>
              <a:t> vertical </a:t>
            </a:r>
            <a:r>
              <a:rPr lang="en-US" baseline="0" err="1" smtClean="0"/>
              <a:t>hacia</a:t>
            </a:r>
            <a:r>
              <a:rPr lang="en-US" baseline="0" smtClean="0"/>
              <a:t> el </a:t>
            </a:r>
            <a:r>
              <a:rPr lang="en-US" baseline="0" err="1" smtClean="0"/>
              <a:t>oeste</a:t>
            </a:r>
            <a:r>
              <a:rPr lang="en-US" baseline="0" smtClean="0"/>
              <a:t> en </a:t>
            </a:r>
            <a:r>
              <a:rPr lang="en-US" baseline="0" err="1" smtClean="0"/>
              <a:t>invierno</a:t>
            </a:r>
            <a:r>
              <a:rPr lang="en-US" baseline="0" smtClean="0"/>
              <a:t> y primavera </a:t>
            </a:r>
            <a:r>
              <a:rPr lang="en-US" baseline="0" err="1" smtClean="0"/>
              <a:t>por</a:t>
            </a:r>
            <a:r>
              <a:rPr lang="en-US" baseline="0" smtClean="0"/>
              <a:t> </a:t>
            </a:r>
            <a:r>
              <a:rPr lang="en-US" baseline="0" err="1" smtClean="0"/>
              <a:t>debajo</a:t>
            </a:r>
            <a:r>
              <a:rPr lang="en-US" baseline="0" smtClean="0"/>
              <a:t> de los 300hPa. Al </a:t>
            </a:r>
            <a:r>
              <a:rPr lang="en-US" baseline="0" err="1" smtClean="0"/>
              <a:t>igual</a:t>
            </a:r>
            <a:r>
              <a:rPr lang="en-US" baseline="0" smtClean="0"/>
              <a:t> </a:t>
            </a:r>
            <a:r>
              <a:rPr lang="en-US" baseline="0" err="1" smtClean="0"/>
              <a:t>que</a:t>
            </a:r>
            <a:r>
              <a:rPr lang="en-US" baseline="0" smtClean="0"/>
              <a:t> con la </a:t>
            </a:r>
            <a:r>
              <a:rPr lang="en-US" baseline="0" err="1" smtClean="0"/>
              <a:t>onda</a:t>
            </a:r>
            <a:r>
              <a:rPr lang="en-US" baseline="0" smtClean="0"/>
              <a:t> 1, </a:t>
            </a:r>
            <a:r>
              <a:rPr lang="en-US" baseline="0" err="1" smtClean="0"/>
              <a:t>esta</a:t>
            </a:r>
            <a:r>
              <a:rPr lang="en-US" baseline="0" smtClean="0"/>
              <a:t> </a:t>
            </a:r>
            <a:r>
              <a:rPr lang="en-US" baseline="0" err="1" smtClean="0"/>
              <a:t>inclinación</a:t>
            </a:r>
            <a:r>
              <a:rPr lang="en-US" baseline="0" smtClean="0"/>
              <a:t> </a:t>
            </a:r>
            <a:r>
              <a:rPr lang="en-US" baseline="0" err="1" smtClean="0"/>
              <a:t>sugiere</a:t>
            </a:r>
            <a:r>
              <a:rPr lang="en-US" baseline="0" smtClean="0"/>
              <a:t> </a:t>
            </a:r>
            <a:r>
              <a:rPr lang="en-US" baseline="0" err="1" smtClean="0"/>
              <a:t>dispersión</a:t>
            </a:r>
            <a:r>
              <a:rPr lang="en-US" baseline="0" smtClean="0"/>
              <a:t> de </a:t>
            </a:r>
            <a:r>
              <a:rPr lang="en-US" baseline="0" err="1" smtClean="0"/>
              <a:t>energía</a:t>
            </a:r>
            <a:r>
              <a:rPr lang="en-US" baseline="0" smtClean="0"/>
              <a:t> </a:t>
            </a:r>
            <a:r>
              <a:rPr lang="en-US" baseline="0" err="1" smtClean="0"/>
              <a:t>hacia</a:t>
            </a:r>
            <a:r>
              <a:rPr lang="en-US" baseline="0" smtClean="0"/>
              <a:t> </a:t>
            </a:r>
            <a:r>
              <a:rPr lang="en-US" baseline="0" err="1" smtClean="0"/>
              <a:t>arriba</a:t>
            </a:r>
            <a:r>
              <a:rPr lang="en-US" baseline="0" smtClean="0"/>
              <a:t>. El </a:t>
            </a:r>
            <a:r>
              <a:rPr lang="en-US" baseline="0" err="1" smtClean="0"/>
              <a:t>desarrollo</a:t>
            </a:r>
            <a:r>
              <a:rPr lang="en-US" baseline="0" smtClean="0"/>
              <a:t> vertical </a:t>
            </a:r>
            <a:r>
              <a:rPr lang="en-US" baseline="0" err="1" smtClean="0"/>
              <a:t>máximo</a:t>
            </a:r>
            <a:r>
              <a:rPr lang="en-US" baseline="0" smtClean="0"/>
              <a:t> en </a:t>
            </a:r>
            <a:r>
              <a:rPr lang="en-US" baseline="0" err="1" smtClean="0"/>
              <a:t>invierno</a:t>
            </a:r>
            <a:r>
              <a:rPr lang="en-US" baseline="0" smtClean="0"/>
              <a:t> coincide con la </a:t>
            </a:r>
            <a:r>
              <a:rPr lang="en-US" baseline="0" err="1" smtClean="0"/>
              <a:t>esta</a:t>
            </a:r>
            <a:r>
              <a:rPr lang="en-US" baseline="0" smtClean="0"/>
              <a:t> </a:t>
            </a:r>
            <a:r>
              <a:rPr lang="en-US" baseline="0" err="1" smtClean="0"/>
              <a:t>inclinación</a:t>
            </a:r>
            <a:r>
              <a:rPr lang="en-US" baseline="0" smtClean="0"/>
              <a:t>, </a:t>
            </a:r>
            <a:r>
              <a:rPr lang="en-US" baseline="0" err="1" smtClean="0"/>
              <a:t>aunque</a:t>
            </a:r>
            <a:r>
              <a:rPr lang="en-US" baseline="0" smtClean="0"/>
              <a:t> no en primavera. </a:t>
            </a:r>
            <a:r>
              <a:rPr lang="en-US" baseline="0" err="1" smtClean="0"/>
              <a:t>Esta</a:t>
            </a:r>
            <a:r>
              <a:rPr lang="en-US" baseline="0" smtClean="0"/>
              <a:t> </a:t>
            </a:r>
            <a:r>
              <a:rPr lang="en-US" baseline="0" err="1" smtClean="0"/>
              <a:t>inconsistencia</a:t>
            </a:r>
            <a:r>
              <a:rPr lang="en-US" baseline="0" smtClean="0"/>
              <a:t> </a:t>
            </a:r>
            <a:r>
              <a:rPr lang="en-US" baseline="0" err="1" smtClean="0"/>
              <a:t>posiblemente</a:t>
            </a:r>
            <a:r>
              <a:rPr lang="en-US" baseline="0" smtClean="0"/>
              <a:t> </a:t>
            </a:r>
            <a:r>
              <a:rPr lang="en-US" baseline="0" err="1" smtClean="0"/>
              <a:t>provenga</a:t>
            </a:r>
            <a:r>
              <a:rPr lang="en-US" baseline="0" smtClean="0"/>
              <a:t> de </a:t>
            </a:r>
            <a:r>
              <a:rPr lang="en-US" baseline="0" err="1" smtClean="0"/>
              <a:t>que</a:t>
            </a:r>
            <a:r>
              <a:rPr lang="en-US" baseline="0" smtClean="0"/>
              <a:t> </a:t>
            </a:r>
            <a:r>
              <a:rPr lang="en-US" baseline="0" err="1" smtClean="0"/>
              <a:t>esta</a:t>
            </a:r>
            <a:r>
              <a:rPr lang="en-US" baseline="0" smtClean="0"/>
              <a:t> </a:t>
            </a:r>
            <a:r>
              <a:rPr lang="en-US" baseline="0" err="1" smtClean="0"/>
              <a:t>agrupación</a:t>
            </a:r>
            <a:r>
              <a:rPr lang="en-US" baseline="0" smtClean="0"/>
              <a:t> de los </a:t>
            </a:r>
            <a:r>
              <a:rPr lang="en-US" baseline="0" err="1" smtClean="0"/>
              <a:t>meses</a:t>
            </a:r>
            <a:r>
              <a:rPr lang="en-US" baseline="0" smtClean="0"/>
              <a:t> no sea la ideal. </a:t>
            </a:r>
            <a:endParaRPr lang="es-AR" smtClean="0"/>
          </a:p>
        </p:txBody>
      </p:sp>
      <p:sp>
        <p:nvSpPr>
          <p:cNvPr id="4" name="Slide Number Placeholder 3"/>
          <p:cNvSpPr>
            <a:spLocks noGrp="1"/>
          </p:cNvSpPr>
          <p:nvPr>
            <p:ph type="sldNum" sz="quarter" idx="10"/>
          </p:nvPr>
        </p:nvSpPr>
        <p:spPr/>
        <p:txBody>
          <a:bodyPr/>
          <a:lstStyle/>
          <a:p>
            <a:fld id="{1F0B5C30-2FAF-4234-B529-B2059A601576}" type="slidenum">
              <a:rPr lang="es-AR" smtClean="0"/>
              <a:t>21</a:t>
            </a:fld>
            <a:endParaRPr lang="es-AR"/>
          </a:p>
        </p:txBody>
      </p:sp>
    </p:spTree>
    <p:extLst>
      <p:ext uri="{BB962C8B-B14F-4D97-AF65-F5344CB8AC3E}">
        <p14:creationId xmlns:p14="http://schemas.microsoft.com/office/powerpoint/2010/main" val="4130340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Para</a:t>
            </a:r>
            <a:r>
              <a:rPr lang="en-US" baseline="0" smtClean="0"/>
              <a:t> </a:t>
            </a:r>
            <a:r>
              <a:rPr lang="en-US" baseline="0" err="1" smtClean="0"/>
              <a:t>caracterizar</a:t>
            </a:r>
            <a:r>
              <a:rPr lang="en-US" baseline="0" smtClean="0"/>
              <a:t> a la </a:t>
            </a:r>
            <a:r>
              <a:rPr lang="en-US" baseline="0" err="1" smtClean="0"/>
              <a:t>onda</a:t>
            </a:r>
            <a:r>
              <a:rPr lang="en-US" baseline="0" smtClean="0"/>
              <a:t> 3 con un </a:t>
            </a:r>
            <a:r>
              <a:rPr lang="en-US" baseline="0" err="1" smtClean="0"/>
              <a:t>número</a:t>
            </a:r>
            <a:r>
              <a:rPr lang="en-US" baseline="0" smtClean="0"/>
              <a:t> se </a:t>
            </a:r>
            <a:r>
              <a:rPr lang="en-US" baseline="0" err="1" smtClean="0"/>
              <a:t>calculó</a:t>
            </a:r>
            <a:r>
              <a:rPr lang="en-US" baseline="0" smtClean="0"/>
              <a:t> la </a:t>
            </a:r>
            <a:r>
              <a:rPr lang="en-US" baseline="0" err="1" smtClean="0"/>
              <a:t>amplitud</a:t>
            </a:r>
            <a:r>
              <a:rPr lang="en-US" baseline="0" smtClean="0"/>
              <a:t> media entre 45 y 65° y 700 y 100hPa. </a:t>
            </a:r>
            <a:r>
              <a:rPr lang="en-US" baseline="0" err="1" smtClean="0"/>
              <a:t>Esta</a:t>
            </a:r>
            <a:r>
              <a:rPr lang="en-US" baseline="0" smtClean="0"/>
              <a:t> </a:t>
            </a:r>
            <a:r>
              <a:rPr lang="en-US" baseline="0" err="1" smtClean="0"/>
              <a:t>es</a:t>
            </a:r>
            <a:r>
              <a:rPr lang="en-US" baseline="0" smtClean="0"/>
              <a:t> la </a:t>
            </a:r>
            <a:r>
              <a:rPr lang="en-US" baseline="0" err="1" smtClean="0"/>
              <a:t>serie</a:t>
            </a:r>
            <a:r>
              <a:rPr lang="en-US" baseline="0" smtClean="0"/>
              <a:t> temporal de </a:t>
            </a:r>
            <a:r>
              <a:rPr lang="en-US" baseline="0" err="1" smtClean="0"/>
              <a:t>esta</a:t>
            </a:r>
            <a:r>
              <a:rPr lang="en-US" baseline="0" smtClean="0"/>
              <a:t> variable con </a:t>
            </a:r>
            <a:r>
              <a:rPr lang="en-US" baseline="0" err="1" smtClean="0"/>
              <a:t>líneas</a:t>
            </a:r>
            <a:r>
              <a:rPr lang="en-US" baseline="0" smtClean="0"/>
              <a:t> </a:t>
            </a:r>
            <a:r>
              <a:rPr lang="en-US" baseline="0" err="1" smtClean="0"/>
              <a:t>horizontales</a:t>
            </a:r>
            <a:r>
              <a:rPr lang="en-US" baseline="0" smtClean="0"/>
              <a:t> </a:t>
            </a:r>
            <a:r>
              <a:rPr lang="en-US" baseline="0" err="1" smtClean="0"/>
              <a:t>marcando</a:t>
            </a:r>
            <a:r>
              <a:rPr lang="en-US" baseline="0" smtClean="0"/>
              <a:t> la media annual en </a:t>
            </a:r>
            <a:r>
              <a:rPr lang="en-US" baseline="0" err="1" smtClean="0"/>
              <a:t>rojo</a:t>
            </a:r>
            <a:r>
              <a:rPr lang="en-US" baseline="0" smtClean="0"/>
              <a:t> </a:t>
            </a:r>
            <a:r>
              <a:rPr lang="en-US" baseline="0" err="1" smtClean="0"/>
              <a:t>si</a:t>
            </a:r>
            <a:r>
              <a:rPr lang="en-US" baseline="0" smtClean="0"/>
              <a:t> </a:t>
            </a:r>
            <a:r>
              <a:rPr lang="en-US" baseline="0" err="1" smtClean="0"/>
              <a:t>es</a:t>
            </a:r>
            <a:r>
              <a:rPr lang="en-US" baseline="0" smtClean="0"/>
              <a:t> mayor </a:t>
            </a:r>
            <a:r>
              <a:rPr lang="en-US" baseline="0" err="1" smtClean="0"/>
              <a:t>que</a:t>
            </a:r>
            <a:r>
              <a:rPr lang="en-US" baseline="0" smtClean="0"/>
              <a:t> la media de </a:t>
            </a:r>
            <a:r>
              <a:rPr lang="en-US" baseline="0" err="1" smtClean="0"/>
              <a:t>todo</a:t>
            </a:r>
            <a:r>
              <a:rPr lang="en-US" baseline="0" smtClean="0"/>
              <a:t> el </a:t>
            </a:r>
            <a:r>
              <a:rPr lang="en-US" baseline="0" err="1" smtClean="0"/>
              <a:t>período</a:t>
            </a:r>
            <a:r>
              <a:rPr lang="en-US" baseline="0" smtClean="0"/>
              <a:t> y en </a:t>
            </a:r>
            <a:r>
              <a:rPr lang="en-US" baseline="0" err="1" smtClean="0"/>
              <a:t>azul</a:t>
            </a:r>
            <a:r>
              <a:rPr lang="en-US" baseline="0" smtClean="0"/>
              <a:t> </a:t>
            </a:r>
            <a:r>
              <a:rPr lang="en-US" baseline="0" err="1" smtClean="0"/>
              <a:t>si</a:t>
            </a:r>
            <a:r>
              <a:rPr lang="en-US" baseline="0" smtClean="0"/>
              <a:t> </a:t>
            </a:r>
            <a:r>
              <a:rPr lang="en-US" baseline="0" err="1" smtClean="0"/>
              <a:t>es</a:t>
            </a:r>
            <a:r>
              <a:rPr lang="en-US" baseline="0" smtClean="0"/>
              <a:t> </a:t>
            </a:r>
            <a:r>
              <a:rPr lang="en-US" baseline="0" err="1" smtClean="0"/>
              <a:t>menor</a:t>
            </a:r>
            <a:r>
              <a:rPr lang="en-US" baseline="0" smtClean="0"/>
              <a:t>. Se </a:t>
            </a:r>
            <a:r>
              <a:rPr lang="en-US" baseline="0" err="1" smtClean="0"/>
              <a:t>pueden</a:t>
            </a:r>
            <a:r>
              <a:rPr lang="en-US" baseline="0" smtClean="0"/>
              <a:t> </a:t>
            </a:r>
            <a:r>
              <a:rPr lang="en-US" baseline="0" err="1" smtClean="0"/>
              <a:t>observar</a:t>
            </a:r>
            <a:r>
              <a:rPr lang="en-US" baseline="0" smtClean="0"/>
              <a:t> </a:t>
            </a:r>
            <a:r>
              <a:rPr lang="en-US" baseline="0" err="1" smtClean="0"/>
              <a:t>tanto</a:t>
            </a:r>
            <a:r>
              <a:rPr lang="en-US" baseline="0" smtClean="0"/>
              <a:t> </a:t>
            </a:r>
            <a:r>
              <a:rPr lang="en-US" baseline="0" err="1" smtClean="0"/>
              <a:t>variaciones</a:t>
            </a:r>
            <a:r>
              <a:rPr lang="en-US" baseline="0" smtClean="0"/>
              <a:t> </a:t>
            </a:r>
            <a:r>
              <a:rPr lang="en-US" baseline="0" err="1" smtClean="0"/>
              <a:t>interanuales</a:t>
            </a:r>
            <a:r>
              <a:rPr lang="en-US" baseline="0" smtClean="0"/>
              <a:t> </a:t>
            </a:r>
            <a:r>
              <a:rPr lang="en-US" baseline="0" err="1" smtClean="0"/>
              <a:t>como</a:t>
            </a:r>
            <a:r>
              <a:rPr lang="en-US" baseline="0" smtClean="0"/>
              <a:t> </a:t>
            </a:r>
            <a:r>
              <a:rPr lang="en-US" baseline="0" err="1" smtClean="0"/>
              <a:t>subanuales</a:t>
            </a:r>
            <a:r>
              <a:rPr lang="en-US" baseline="0" smtClean="0"/>
              <a:t> . </a:t>
            </a:r>
            <a:r>
              <a:rPr lang="en-US" baseline="0" err="1" smtClean="0"/>
              <a:t>Es</a:t>
            </a:r>
            <a:r>
              <a:rPr lang="en-US" baseline="0" smtClean="0"/>
              <a:t> </a:t>
            </a:r>
            <a:r>
              <a:rPr lang="en-US" baseline="0" err="1" smtClean="0"/>
              <a:t>interesante</a:t>
            </a:r>
            <a:r>
              <a:rPr lang="en-US" baseline="0" smtClean="0"/>
              <a:t> </a:t>
            </a:r>
            <a:r>
              <a:rPr lang="en-US" baseline="0" err="1" smtClean="0"/>
              <a:t>notar</a:t>
            </a:r>
            <a:r>
              <a:rPr lang="en-US" baseline="0" smtClean="0"/>
              <a:t> series de </a:t>
            </a:r>
            <a:r>
              <a:rPr lang="en-US" baseline="0" err="1" smtClean="0"/>
              <a:t>años</a:t>
            </a:r>
            <a:r>
              <a:rPr lang="en-US" baseline="0" smtClean="0"/>
              <a:t> con </a:t>
            </a:r>
            <a:r>
              <a:rPr lang="en-US" baseline="0" err="1" smtClean="0"/>
              <a:t>anomalias</a:t>
            </a:r>
            <a:r>
              <a:rPr lang="en-US" baseline="0" smtClean="0"/>
              <a:t> </a:t>
            </a:r>
            <a:r>
              <a:rPr lang="en-US" baseline="0" err="1" smtClean="0"/>
              <a:t>positivas</a:t>
            </a:r>
            <a:r>
              <a:rPr lang="en-US" baseline="0" smtClean="0"/>
              <a:t> </a:t>
            </a:r>
            <a:r>
              <a:rPr lang="en-US" baseline="0" err="1" smtClean="0"/>
              <a:t>seguidas</a:t>
            </a:r>
            <a:r>
              <a:rPr lang="en-US" baseline="0" smtClean="0"/>
              <a:t> </a:t>
            </a:r>
            <a:r>
              <a:rPr lang="en-US" baseline="0" err="1" smtClean="0"/>
              <a:t>consistentemente</a:t>
            </a:r>
            <a:r>
              <a:rPr lang="en-US" baseline="0" smtClean="0"/>
              <a:t> </a:t>
            </a:r>
            <a:r>
              <a:rPr lang="en-US" baseline="0" err="1" smtClean="0"/>
              <a:t>por</a:t>
            </a:r>
            <a:r>
              <a:rPr lang="en-US" baseline="0" smtClean="0"/>
              <a:t> </a:t>
            </a:r>
            <a:r>
              <a:rPr lang="en-US" baseline="0" err="1" smtClean="0"/>
              <a:t>anomalías</a:t>
            </a:r>
            <a:r>
              <a:rPr lang="en-US" baseline="0" smtClean="0"/>
              <a:t> </a:t>
            </a:r>
            <a:r>
              <a:rPr lang="en-US" baseline="0" err="1" smtClean="0"/>
              <a:t>negativas</a:t>
            </a:r>
            <a:r>
              <a:rPr lang="en-US" baseline="0" smtClean="0"/>
              <a:t> y </a:t>
            </a:r>
            <a:r>
              <a:rPr lang="en-US" baseline="0" err="1" smtClean="0"/>
              <a:t>viceversa</a:t>
            </a:r>
            <a:r>
              <a:rPr lang="en-US" baseline="0" smtClean="0"/>
              <a:t>. </a:t>
            </a:r>
            <a:r>
              <a:rPr lang="en-US" baseline="0" err="1" smtClean="0"/>
              <a:t>Por</a:t>
            </a:r>
            <a:r>
              <a:rPr lang="en-US" baseline="0" smtClean="0"/>
              <a:t> </a:t>
            </a:r>
            <a:r>
              <a:rPr lang="en-US" baseline="0" err="1" smtClean="0"/>
              <a:t>ejemplo</a:t>
            </a:r>
            <a:r>
              <a:rPr lang="en-US" baseline="0" smtClean="0"/>
              <a:t> entre 1985 y 1995, </a:t>
            </a:r>
            <a:r>
              <a:rPr lang="en-US" baseline="0" err="1" smtClean="0"/>
              <a:t>aunque</a:t>
            </a:r>
            <a:r>
              <a:rPr lang="en-US" baseline="0" smtClean="0"/>
              <a:t> </a:t>
            </a:r>
            <a:r>
              <a:rPr lang="en-US" baseline="0" err="1" smtClean="0"/>
              <a:t>también</a:t>
            </a:r>
            <a:r>
              <a:rPr lang="en-US" baseline="0" smtClean="0"/>
              <a:t> hay series con </a:t>
            </a:r>
            <a:r>
              <a:rPr lang="en-US" baseline="0" err="1" smtClean="0"/>
              <a:t>persistencia</a:t>
            </a:r>
            <a:r>
              <a:rPr lang="en-US" baseline="0" smtClean="0"/>
              <a:t> de </a:t>
            </a:r>
            <a:r>
              <a:rPr lang="en-US" baseline="0" err="1" smtClean="0"/>
              <a:t>anomalías</a:t>
            </a:r>
            <a:r>
              <a:rPr lang="en-US" baseline="0" smtClean="0"/>
              <a:t> del </a:t>
            </a:r>
            <a:r>
              <a:rPr lang="en-US" baseline="0" err="1" smtClean="0"/>
              <a:t>mismo</a:t>
            </a:r>
            <a:r>
              <a:rPr lang="en-US" baseline="0" smtClean="0"/>
              <a:t> </a:t>
            </a:r>
            <a:r>
              <a:rPr lang="en-US" baseline="0" err="1" smtClean="0"/>
              <a:t>signo</a:t>
            </a:r>
            <a:r>
              <a:rPr lang="en-US" baseline="0" smtClean="0"/>
              <a:t>, </a:t>
            </a:r>
            <a:r>
              <a:rPr lang="en-US" baseline="0" err="1" smtClean="0"/>
              <a:t>como</a:t>
            </a:r>
            <a:r>
              <a:rPr lang="en-US" baseline="0" smtClean="0"/>
              <a:t> entre 2005 y 2009. Al </a:t>
            </a:r>
            <a:r>
              <a:rPr lang="en-US" baseline="0" err="1" smtClean="0"/>
              <a:t>buscar</a:t>
            </a:r>
            <a:r>
              <a:rPr lang="en-US" baseline="0" smtClean="0"/>
              <a:t> </a:t>
            </a:r>
            <a:r>
              <a:rPr lang="en-US" baseline="0" err="1" smtClean="0"/>
              <a:t>ciclos</a:t>
            </a:r>
            <a:r>
              <a:rPr lang="en-US" baseline="0" smtClean="0"/>
              <a:t> </a:t>
            </a:r>
            <a:r>
              <a:rPr lang="en-US" baseline="0" err="1" smtClean="0"/>
              <a:t>usando</a:t>
            </a:r>
            <a:r>
              <a:rPr lang="en-US" baseline="0" smtClean="0"/>
              <a:t> wavelets y </a:t>
            </a:r>
            <a:r>
              <a:rPr lang="en-US" baseline="0" err="1" smtClean="0"/>
              <a:t>analizar</a:t>
            </a:r>
            <a:r>
              <a:rPr lang="en-US" baseline="0" smtClean="0"/>
              <a:t> el </a:t>
            </a:r>
            <a:r>
              <a:rPr lang="en-US" baseline="0" err="1" smtClean="0"/>
              <a:t>autocorrelograma</a:t>
            </a:r>
            <a:r>
              <a:rPr lang="en-US" baseline="0" smtClean="0"/>
              <a:t> </a:t>
            </a:r>
            <a:r>
              <a:rPr lang="en-US" baseline="0" err="1" smtClean="0"/>
              <a:t>aparecen</a:t>
            </a:r>
            <a:r>
              <a:rPr lang="en-US" baseline="0" smtClean="0"/>
              <a:t> </a:t>
            </a:r>
            <a:r>
              <a:rPr lang="en-US" baseline="0" err="1" smtClean="0"/>
              <a:t>algunos</a:t>
            </a:r>
            <a:r>
              <a:rPr lang="en-US" baseline="0" smtClean="0"/>
              <a:t> </a:t>
            </a:r>
            <a:r>
              <a:rPr lang="en-US" baseline="0" err="1" smtClean="0"/>
              <a:t>picos</a:t>
            </a:r>
            <a:r>
              <a:rPr lang="en-US" baseline="0" smtClean="0"/>
              <a:t> en 3, 12 y 24 </a:t>
            </a:r>
            <a:r>
              <a:rPr lang="en-US" baseline="0" err="1" smtClean="0"/>
              <a:t>meses</a:t>
            </a:r>
            <a:r>
              <a:rPr lang="en-US" baseline="0" smtClean="0"/>
              <a:t>, </a:t>
            </a:r>
            <a:r>
              <a:rPr lang="en-US" baseline="0" err="1" smtClean="0"/>
              <a:t>pero</a:t>
            </a:r>
            <a:r>
              <a:rPr lang="en-US" baseline="0" smtClean="0"/>
              <a:t> </a:t>
            </a:r>
            <a:r>
              <a:rPr lang="en-US" baseline="0" err="1" smtClean="0"/>
              <a:t>ninguno</a:t>
            </a:r>
            <a:r>
              <a:rPr lang="en-US" baseline="0" smtClean="0"/>
              <a:t> </a:t>
            </a:r>
            <a:r>
              <a:rPr lang="en-US" baseline="0" err="1" smtClean="0"/>
              <a:t>estadísticamente</a:t>
            </a:r>
            <a:r>
              <a:rPr lang="en-US" baseline="0" smtClean="0"/>
              <a:t> </a:t>
            </a:r>
            <a:r>
              <a:rPr lang="en-US" baseline="0" err="1" smtClean="0"/>
              <a:t>significativo</a:t>
            </a:r>
            <a:r>
              <a:rPr lang="en-US" baseline="0" smtClean="0"/>
              <a:t> al 95% de </a:t>
            </a:r>
            <a:r>
              <a:rPr lang="en-US" baseline="0" err="1" smtClean="0"/>
              <a:t>confianza</a:t>
            </a:r>
            <a:r>
              <a:rPr lang="en-US" baseline="0" smtClean="0"/>
              <a:t>. </a:t>
            </a:r>
          </a:p>
          <a:p>
            <a:r>
              <a:rPr lang="en-US" baseline="0" err="1" smtClean="0"/>
              <a:t>Tampoco</a:t>
            </a:r>
            <a:r>
              <a:rPr lang="en-US" baseline="0" smtClean="0"/>
              <a:t> se </a:t>
            </a:r>
            <a:r>
              <a:rPr lang="en-US" baseline="0" err="1" smtClean="0"/>
              <a:t>observa</a:t>
            </a:r>
            <a:r>
              <a:rPr lang="en-US" baseline="0" smtClean="0"/>
              <a:t> </a:t>
            </a:r>
            <a:r>
              <a:rPr lang="en-US" baseline="0" err="1" smtClean="0"/>
              <a:t>una</a:t>
            </a:r>
            <a:r>
              <a:rPr lang="en-US" baseline="0" smtClean="0"/>
              <a:t> </a:t>
            </a:r>
            <a:r>
              <a:rPr lang="en-US" baseline="0" err="1" smtClean="0"/>
              <a:t>tendencia</a:t>
            </a:r>
            <a:r>
              <a:rPr lang="en-US" baseline="0" smtClean="0"/>
              <a:t> secular. </a:t>
            </a:r>
            <a:endParaRPr lang="es-AR"/>
          </a:p>
        </p:txBody>
      </p:sp>
      <p:sp>
        <p:nvSpPr>
          <p:cNvPr id="4" name="Slide Number Placeholder 3"/>
          <p:cNvSpPr>
            <a:spLocks noGrp="1"/>
          </p:cNvSpPr>
          <p:nvPr>
            <p:ph type="sldNum" sz="quarter" idx="10"/>
          </p:nvPr>
        </p:nvSpPr>
        <p:spPr/>
        <p:txBody>
          <a:bodyPr/>
          <a:lstStyle/>
          <a:p>
            <a:fld id="{1F0B5C30-2FAF-4234-B529-B2059A601576}" type="slidenum">
              <a:rPr lang="es-AR" smtClean="0"/>
              <a:t>22</a:t>
            </a:fld>
            <a:endParaRPr lang="es-AR"/>
          </a:p>
        </p:txBody>
      </p:sp>
    </p:spTree>
    <p:extLst>
      <p:ext uri="{BB962C8B-B14F-4D97-AF65-F5344CB8AC3E}">
        <p14:creationId xmlns:p14="http://schemas.microsoft.com/office/powerpoint/2010/main" val="4274492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baseline="0" smtClean="0"/>
              <a:t>Sí se observa un ciclo anual, que se muestra en esta figura usando </a:t>
            </a:r>
            <a:r>
              <a:rPr lang="es-AR" baseline="0" err="1" smtClean="0"/>
              <a:t>boxplots</a:t>
            </a:r>
            <a:r>
              <a:rPr lang="es-AR" baseline="0" smtClean="0"/>
              <a:t> para cada mes. El máximo se da en invierno y el mínimo en verano. Que el mínimo no se de en primavera, como mostraban las figuras anteriores tiene que ver con que este análisis no tiene en cuenta el rol de la fase. </a:t>
            </a:r>
            <a:endParaRPr lang="es-AR" smtClean="0"/>
          </a:p>
        </p:txBody>
      </p:sp>
      <p:sp>
        <p:nvSpPr>
          <p:cNvPr id="4" name="Slide Number Placeholder 3"/>
          <p:cNvSpPr>
            <a:spLocks noGrp="1"/>
          </p:cNvSpPr>
          <p:nvPr>
            <p:ph type="sldNum" sz="quarter" idx="10"/>
          </p:nvPr>
        </p:nvSpPr>
        <p:spPr/>
        <p:txBody>
          <a:bodyPr/>
          <a:lstStyle/>
          <a:p>
            <a:fld id="{1F0B5C30-2FAF-4234-B529-B2059A601576}" type="slidenum">
              <a:rPr lang="es-AR" smtClean="0"/>
              <a:t>23</a:t>
            </a:fld>
            <a:endParaRPr lang="es-AR"/>
          </a:p>
        </p:txBody>
      </p:sp>
    </p:spTree>
    <p:extLst>
      <p:ext uri="{BB962C8B-B14F-4D97-AF65-F5344CB8AC3E}">
        <p14:creationId xmlns:p14="http://schemas.microsoft.com/office/powerpoint/2010/main" val="3031748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La </a:t>
            </a:r>
            <a:r>
              <a:rPr lang="en-US" dirty="0" err="1" smtClean="0"/>
              <a:t>fase</a:t>
            </a:r>
            <a:r>
              <a:rPr lang="en-US" dirty="0" smtClean="0"/>
              <a:t> media </a:t>
            </a:r>
            <a:r>
              <a:rPr lang="en-US" dirty="0" err="1" smtClean="0"/>
              <a:t>definida</a:t>
            </a:r>
            <a:r>
              <a:rPr lang="en-US" baseline="0" dirty="0" smtClean="0"/>
              <a:t> en la </a:t>
            </a:r>
            <a:r>
              <a:rPr lang="en-US" baseline="0" dirty="0" err="1" smtClean="0"/>
              <a:t>misma</a:t>
            </a:r>
            <a:r>
              <a:rPr lang="en-US" baseline="0" dirty="0" smtClean="0"/>
              <a:t> </a:t>
            </a:r>
            <a:r>
              <a:rPr lang="en-US" baseline="0" dirty="0" err="1" smtClean="0"/>
              <a:t>región</a:t>
            </a:r>
            <a:r>
              <a:rPr lang="en-US" baseline="0" dirty="0" smtClean="0"/>
              <a:t> </a:t>
            </a:r>
            <a:r>
              <a:rPr lang="en-US" baseline="0" dirty="0" err="1" smtClean="0"/>
              <a:t>que</a:t>
            </a:r>
            <a:r>
              <a:rPr lang="en-US" baseline="0" dirty="0" smtClean="0"/>
              <a:t> la </a:t>
            </a:r>
            <a:r>
              <a:rPr lang="en-US" baseline="0" dirty="0" err="1" smtClean="0"/>
              <a:t>amplitud</a:t>
            </a:r>
            <a:r>
              <a:rPr lang="en-US" baseline="0" dirty="0" smtClean="0"/>
              <a:t> media se </a:t>
            </a:r>
            <a:r>
              <a:rPr lang="en-US" baseline="0" dirty="0" err="1" smtClean="0"/>
              <a:t>muestra</a:t>
            </a:r>
            <a:r>
              <a:rPr lang="en-US" baseline="0" dirty="0" smtClean="0"/>
              <a:t> en </a:t>
            </a:r>
            <a:r>
              <a:rPr lang="en-US" baseline="0" dirty="0" err="1" smtClean="0"/>
              <a:t>esta</a:t>
            </a:r>
            <a:r>
              <a:rPr lang="en-US" baseline="0" dirty="0" smtClean="0"/>
              <a:t> </a:t>
            </a:r>
            <a:r>
              <a:rPr lang="en-US" baseline="0" dirty="0" err="1" smtClean="0"/>
              <a:t>figura</a:t>
            </a:r>
            <a:r>
              <a:rPr lang="en-US" baseline="0" dirty="0" smtClean="0"/>
              <a:t>, </a:t>
            </a:r>
            <a:r>
              <a:rPr lang="en-US" baseline="0" dirty="0" err="1" smtClean="0"/>
              <a:t>donde</a:t>
            </a:r>
            <a:r>
              <a:rPr lang="en-US" baseline="0" dirty="0" smtClean="0"/>
              <a:t> la </a:t>
            </a:r>
            <a:r>
              <a:rPr lang="en-US" baseline="0" dirty="0" err="1" smtClean="0"/>
              <a:t>fase</a:t>
            </a:r>
            <a:r>
              <a:rPr lang="en-US" baseline="0" dirty="0" smtClean="0"/>
              <a:t> se </a:t>
            </a:r>
            <a:r>
              <a:rPr lang="en-US" baseline="0" dirty="0" err="1" smtClean="0"/>
              <a:t>definió</a:t>
            </a:r>
            <a:r>
              <a:rPr lang="en-US" baseline="0" dirty="0" smtClean="0"/>
              <a:t> de </a:t>
            </a:r>
            <a:r>
              <a:rPr lang="en-US" baseline="0" dirty="0" err="1" smtClean="0"/>
              <a:t>manera</a:t>
            </a:r>
            <a:r>
              <a:rPr lang="en-US" baseline="0" dirty="0" smtClean="0"/>
              <a:t> </a:t>
            </a:r>
            <a:r>
              <a:rPr lang="en-US" baseline="0" dirty="0" err="1" smtClean="0"/>
              <a:t>que</a:t>
            </a:r>
            <a:r>
              <a:rPr lang="en-US" baseline="0" dirty="0" smtClean="0"/>
              <a:t> </a:t>
            </a:r>
            <a:r>
              <a:rPr lang="en-US" baseline="0" dirty="0" err="1" smtClean="0"/>
              <a:t>represente</a:t>
            </a:r>
            <a:r>
              <a:rPr lang="en-US" baseline="0" dirty="0" smtClean="0"/>
              <a:t> la </a:t>
            </a:r>
            <a:r>
              <a:rPr lang="en-US" baseline="0" dirty="0" err="1" smtClean="0"/>
              <a:t>posición</a:t>
            </a:r>
            <a:r>
              <a:rPr lang="en-US" baseline="0" dirty="0" smtClean="0"/>
              <a:t> del </a:t>
            </a:r>
            <a:r>
              <a:rPr lang="en-US" baseline="0" dirty="0" err="1" smtClean="0"/>
              <a:t>máximo</a:t>
            </a:r>
            <a:r>
              <a:rPr lang="en-US" baseline="0" dirty="0" smtClean="0"/>
              <a:t> de </a:t>
            </a:r>
            <a:r>
              <a:rPr lang="en-US" baseline="0" dirty="0" err="1" smtClean="0"/>
              <a:t>geopotencial</a:t>
            </a:r>
            <a:r>
              <a:rPr lang="en-US" baseline="0" dirty="0" smtClean="0"/>
              <a:t> </a:t>
            </a:r>
            <a:r>
              <a:rPr lang="en-US" baseline="0" dirty="0" err="1" smtClean="0"/>
              <a:t>que</a:t>
            </a:r>
            <a:r>
              <a:rPr lang="en-US" baseline="0" dirty="0" smtClean="0"/>
              <a:t> se </a:t>
            </a:r>
            <a:r>
              <a:rPr lang="en-US" baseline="0" dirty="0" err="1" smtClean="0"/>
              <a:t>encuentra</a:t>
            </a:r>
            <a:r>
              <a:rPr lang="en-US" baseline="0" dirty="0" smtClean="0"/>
              <a:t> al </a:t>
            </a:r>
            <a:r>
              <a:rPr lang="en-US" baseline="0" dirty="0" err="1" smtClean="0"/>
              <a:t>sur</a:t>
            </a:r>
            <a:r>
              <a:rPr lang="en-US" baseline="0" dirty="0" smtClean="0"/>
              <a:t> de </a:t>
            </a:r>
            <a:r>
              <a:rPr lang="en-US" baseline="0" dirty="0" err="1" smtClean="0"/>
              <a:t>sudamérica</a:t>
            </a:r>
            <a:r>
              <a:rPr lang="en-US" baseline="0" dirty="0" smtClean="0"/>
              <a:t>. En </a:t>
            </a:r>
            <a:r>
              <a:rPr lang="en-US" baseline="0" dirty="0" err="1" smtClean="0"/>
              <a:t>este</a:t>
            </a:r>
            <a:r>
              <a:rPr lang="en-US" baseline="0" dirty="0" smtClean="0"/>
              <a:t> </a:t>
            </a:r>
            <a:r>
              <a:rPr lang="en-US" baseline="0" dirty="0" err="1" smtClean="0"/>
              <a:t>gráfico</a:t>
            </a:r>
            <a:r>
              <a:rPr lang="en-US" baseline="0" dirty="0" smtClean="0"/>
              <a:t>, los </a:t>
            </a:r>
            <a:r>
              <a:rPr lang="en-US" baseline="0" dirty="0" err="1" smtClean="0"/>
              <a:t>puntos</a:t>
            </a:r>
            <a:r>
              <a:rPr lang="en-US" baseline="0" dirty="0" smtClean="0"/>
              <a:t> </a:t>
            </a:r>
            <a:r>
              <a:rPr lang="en-US" baseline="0" dirty="0" err="1" smtClean="0"/>
              <a:t>negros</a:t>
            </a:r>
            <a:r>
              <a:rPr lang="en-US" baseline="0" dirty="0" smtClean="0"/>
              <a:t> son la </a:t>
            </a:r>
            <a:r>
              <a:rPr lang="en-US" baseline="0" dirty="0" err="1" smtClean="0"/>
              <a:t>fase</a:t>
            </a:r>
            <a:r>
              <a:rPr lang="en-US" baseline="0" dirty="0" smtClean="0"/>
              <a:t> media, con el </a:t>
            </a:r>
            <a:r>
              <a:rPr lang="en-US" baseline="0" dirty="0" err="1" smtClean="0"/>
              <a:t>intervalo</a:t>
            </a:r>
            <a:r>
              <a:rPr lang="en-US" baseline="0" dirty="0" smtClean="0"/>
              <a:t> de </a:t>
            </a:r>
            <a:r>
              <a:rPr lang="en-US" baseline="0" dirty="0" err="1" smtClean="0"/>
              <a:t>más</a:t>
            </a:r>
            <a:r>
              <a:rPr lang="en-US" baseline="0" dirty="0" smtClean="0"/>
              <a:t> </a:t>
            </a:r>
            <a:r>
              <a:rPr lang="en-US" baseline="0" dirty="0" err="1" smtClean="0"/>
              <a:t>menos</a:t>
            </a:r>
            <a:r>
              <a:rPr lang="en-US" baseline="0" dirty="0" smtClean="0"/>
              <a:t> 1 </a:t>
            </a:r>
            <a:r>
              <a:rPr lang="en-US" baseline="0" dirty="0" err="1" smtClean="0"/>
              <a:t>desvío</a:t>
            </a:r>
            <a:r>
              <a:rPr lang="en-US" baseline="0" dirty="0" smtClean="0"/>
              <a:t> </a:t>
            </a:r>
            <a:r>
              <a:rPr lang="en-US" baseline="0" dirty="0" err="1" smtClean="0"/>
              <a:t>estándar</a:t>
            </a:r>
            <a:r>
              <a:rPr lang="en-US" baseline="0" dirty="0" smtClean="0"/>
              <a:t> </a:t>
            </a:r>
            <a:r>
              <a:rPr lang="en-US" baseline="0" dirty="0" err="1" smtClean="0"/>
              <a:t>marcado</a:t>
            </a:r>
            <a:r>
              <a:rPr lang="en-US" baseline="0" dirty="0" smtClean="0"/>
              <a:t> con </a:t>
            </a:r>
            <a:r>
              <a:rPr lang="en-US" baseline="0" dirty="0" err="1" smtClean="0"/>
              <a:t>estas</a:t>
            </a:r>
            <a:r>
              <a:rPr lang="en-US" baseline="0" dirty="0" smtClean="0"/>
              <a:t> </a:t>
            </a:r>
            <a:r>
              <a:rPr lang="en-US" baseline="0" dirty="0" err="1" smtClean="0"/>
              <a:t>líneas</a:t>
            </a:r>
            <a:r>
              <a:rPr lang="en-US" baseline="0" dirty="0" smtClean="0"/>
              <a:t>. Los </a:t>
            </a:r>
            <a:r>
              <a:rPr lang="en-US" baseline="0" dirty="0" err="1" smtClean="0"/>
              <a:t>puntos</a:t>
            </a:r>
            <a:r>
              <a:rPr lang="en-US" baseline="0" dirty="0" smtClean="0"/>
              <a:t> </a:t>
            </a:r>
            <a:r>
              <a:rPr lang="en-US" baseline="0" dirty="0" err="1" smtClean="0"/>
              <a:t>rojos</a:t>
            </a:r>
            <a:r>
              <a:rPr lang="en-US" baseline="0" dirty="0" smtClean="0"/>
              <a:t> y </a:t>
            </a:r>
            <a:r>
              <a:rPr lang="en-US" baseline="0" dirty="0" err="1" smtClean="0"/>
              <a:t>azules</a:t>
            </a:r>
            <a:r>
              <a:rPr lang="en-US" baseline="0" dirty="0" smtClean="0"/>
              <a:t> </a:t>
            </a:r>
            <a:r>
              <a:rPr lang="en-US" baseline="0" dirty="0" err="1" smtClean="0"/>
              <a:t>indican</a:t>
            </a:r>
            <a:r>
              <a:rPr lang="en-US" baseline="0" dirty="0" smtClean="0"/>
              <a:t> la </a:t>
            </a:r>
            <a:r>
              <a:rPr lang="en-US" baseline="0" dirty="0" err="1" smtClean="0"/>
              <a:t>posición</a:t>
            </a:r>
            <a:r>
              <a:rPr lang="en-US" baseline="0" dirty="0" smtClean="0"/>
              <a:t> de </a:t>
            </a:r>
            <a:r>
              <a:rPr lang="en-US" baseline="0" dirty="0" err="1" smtClean="0"/>
              <a:t>las</a:t>
            </a:r>
            <a:r>
              <a:rPr lang="en-US" baseline="0" dirty="0" smtClean="0"/>
              <a:t> </a:t>
            </a:r>
            <a:r>
              <a:rPr lang="en-US" baseline="0" dirty="0" err="1" smtClean="0"/>
              <a:t>anomalías</a:t>
            </a:r>
            <a:r>
              <a:rPr lang="en-US" baseline="0" dirty="0" smtClean="0"/>
              <a:t> </a:t>
            </a:r>
            <a:r>
              <a:rPr lang="en-US" baseline="0" dirty="0" err="1" smtClean="0"/>
              <a:t>positivas</a:t>
            </a:r>
            <a:r>
              <a:rPr lang="en-US" baseline="0" dirty="0" smtClean="0"/>
              <a:t> y </a:t>
            </a:r>
            <a:r>
              <a:rPr lang="en-US" baseline="0" dirty="0" err="1" smtClean="0"/>
              <a:t>negativas</a:t>
            </a:r>
            <a:r>
              <a:rPr lang="en-US" baseline="0" dirty="0" smtClean="0"/>
              <a:t> </a:t>
            </a:r>
            <a:r>
              <a:rPr lang="en-US" baseline="0" dirty="0" err="1" smtClean="0"/>
              <a:t>para</a:t>
            </a:r>
            <a:r>
              <a:rPr lang="en-US" baseline="0" dirty="0" smtClean="0"/>
              <a:t> </a:t>
            </a:r>
            <a:r>
              <a:rPr lang="en-US" baseline="0" dirty="0" err="1" smtClean="0"/>
              <a:t>cada</a:t>
            </a:r>
            <a:r>
              <a:rPr lang="en-US" baseline="0" dirty="0" smtClean="0"/>
              <a:t> </a:t>
            </a:r>
            <a:r>
              <a:rPr lang="en-US" baseline="0" dirty="0" err="1" smtClean="0"/>
              <a:t>mes</a:t>
            </a:r>
            <a:r>
              <a:rPr lang="en-US" baseline="0" dirty="0" smtClean="0"/>
              <a:t>. </a:t>
            </a:r>
            <a:r>
              <a:rPr lang="en-US" baseline="0" dirty="0" err="1" smtClean="0"/>
              <a:t>Es</a:t>
            </a:r>
            <a:r>
              <a:rPr lang="en-US" baseline="0" dirty="0" smtClean="0"/>
              <a:t> </a:t>
            </a:r>
            <a:r>
              <a:rPr lang="en-US" baseline="0" dirty="0" err="1" smtClean="0"/>
              <a:t>importante</a:t>
            </a:r>
            <a:r>
              <a:rPr lang="en-US" baseline="0" dirty="0" smtClean="0"/>
              <a:t> nota </a:t>
            </a:r>
            <a:r>
              <a:rPr lang="en-US" baseline="0" dirty="0" err="1" smtClean="0"/>
              <a:t>que</a:t>
            </a:r>
            <a:r>
              <a:rPr lang="en-US" baseline="0" dirty="0" smtClean="0"/>
              <a:t> la </a:t>
            </a:r>
            <a:r>
              <a:rPr lang="en-US" baseline="0" dirty="0" err="1" smtClean="0"/>
              <a:t>posición</a:t>
            </a:r>
            <a:r>
              <a:rPr lang="en-US" baseline="0" dirty="0" smtClean="0"/>
              <a:t> de los </a:t>
            </a:r>
            <a:r>
              <a:rPr lang="en-US" baseline="0" dirty="0" err="1" smtClean="0"/>
              <a:t>puntos</a:t>
            </a:r>
            <a:r>
              <a:rPr lang="en-US" baseline="0" dirty="0" smtClean="0"/>
              <a:t> en la horizontal </a:t>
            </a:r>
            <a:r>
              <a:rPr lang="en-US" baseline="0" dirty="0" err="1" smtClean="0"/>
              <a:t>representa</a:t>
            </a:r>
            <a:r>
              <a:rPr lang="en-US" baseline="0" dirty="0" smtClean="0"/>
              <a:t> la </a:t>
            </a:r>
            <a:r>
              <a:rPr lang="en-US" baseline="0" dirty="0" err="1" smtClean="0"/>
              <a:t>longitud</a:t>
            </a:r>
            <a:r>
              <a:rPr lang="en-US" baseline="0" dirty="0" smtClean="0"/>
              <a:t>, en la vertical NO </a:t>
            </a:r>
            <a:r>
              <a:rPr lang="en-US" baseline="0" dirty="0" err="1" smtClean="0"/>
              <a:t>representa</a:t>
            </a:r>
            <a:r>
              <a:rPr lang="en-US" baseline="0" dirty="0" smtClean="0"/>
              <a:t> la </a:t>
            </a:r>
            <a:r>
              <a:rPr lang="en-US" baseline="0" dirty="0" err="1" smtClean="0"/>
              <a:t>latidud</a:t>
            </a:r>
            <a:r>
              <a:rPr lang="en-US" baseline="0" dirty="0" smtClean="0"/>
              <a:t> y el </a:t>
            </a:r>
            <a:r>
              <a:rPr lang="en-US" baseline="0" dirty="0" err="1" smtClean="0"/>
              <a:t>mapa</a:t>
            </a:r>
            <a:r>
              <a:rPr lang="en-US" baseline="0" dirty="0" smtClean="0"/>
              <a:t> </a:t>
            </a:r>
            <a:r>
              <a:rPr lang="en-US" baseline="0" dirty="0" err="1" smtClean="0"/>
              <a:t>está</a:t>
            </a:r>
            <a:r>
              <a:rPr lang="en-US" baseline="0" dirty="0" smtClean="0"/>
              <a:t> </a:t>
            </a:r>
            <a:r>
              <a:rPr lang="en-US" baseline="0" dirty="0" err="1" smtClean="0"/>
              <a:t>sólo</a:t>
            </a:r>
            <a:r>
              <a:rPr lang="en-US" baseline="0" dirty="0" smtClean="0"/>
              <a:t> de </a:t>
            </a:r>
            <a:r>
              <a:rPr lang="en-US" baseline="0" dirty="0" err="1" smtClean="0"/>
              <a:t>referencia</a:t>
            </a:r>
            <a:r>
              <a:rPr lang="en-US" baseline="0" dirty="0" smtClean="0"/>
              <a:t>. </a:t>
            </a:r>
          </a:p>
          <a:p>
            <a:r>
              <a:rPr lang="en-US" dirty="0" smtClean="0"/>
              <a:t>Se</a:t>
            </a:r>
            <a:r>
              <a:rPr lang="en-US" baseline="0" dirty="0" smtClean="0"/>
              <a:t> </a:t>
            </a:r>
            <a:r>
              <a:rPr lang="en-US" baseline="0" dirty="0" err="1" smtClean="0"/>
              <a:t>ve</a:t>
            </a:r>
            <a:r>
              <a:rPr lang="en-US" baseline="0" dirty="0" smtClean="0"/>
              <a:t> un </a:t>
            </a:r>
            <a:r>
              <a:rPr lang="en-US" baseline="0" dirty="0" err="1" smtClean="0"/>
              <a:t>ciclo</a:t>
            </a:r>
            <a:r>
              <a:rPr lang="en-US" baseline="0" dirty="0" smtClean="0"/>
              <a:t> annual </a:t>
            </a:r>
            <a:r>
              <a:rPr lang="en-US" baseline="0" dirty="0" err="1" smtClean="0"/>
              <a:t>como</a:t>
            </a:r>
            <a:r>
              <a:rPr lang="en-US" baseline="0" dirty="0" smtClean="0"/>
              <a:t> el </a:t>
            </a:r>
            <a:r>
              <a:rPr lang="en-US" baseline="0" dirty="0" err="1" smtClean="0"/>
              <a:t>visto</a:t>
            </a:r>
            <a:r>
              <a:rPr lang="en-US" baseline="0" dirty="0" smtClean="0"/>
              <a:t> </a:t>
            </a:r>
            <a:r>
              <a:rPr lang="en-US" baseline="0" dirty="0" err="1" smtClean="0"/>
              <a:t>anteriormente</a:t>
            </a:r>
            <a:r>
              <a:rPr lang="en-US" baseline="0" dirty="0" smtClean="0"/>
              <a:t>, con un </a:t>
            </a:r>
            <a:r>
              <a:rPr lang="en-US" baseline="0" dirty="0" err="1" smtClean="0"/>
              <a:t>corrimiento</a:t>
            </a:r>
            <a:r>
              <a:rPr lang="en-US" baseline="0" dirty="0" smtClean="0"/>
              <a:t> </a:t>
            </a:r>
            <a:r>
              <a:rPr lang="en-US" baseline="0" dirty="0" err="1" smtClean="0"/>
              <a:t>hacia</a:t>
            </a:r>
            <a:r>
              <a:rPr lang="en-US" baseline="0" dirty="0" smtClean="0"/>
              <a:t> el </a:t>
            </a:r>
            <a:r>
              <a:rPr lang="en-US" baseline="0" dirty="0" err="1" smtClean="0"/>
              <a:t>oeste</a:t>
            </a:r>
            <a:r>
              <a:rPr lang="en-US" baseline="0" dirty="0" smtClean="0"/>
              <a:t> entre los </a:t>
            </a:r>
            <a:r>
              <a:rPr lang="en-US" baseline="0" dirty="0" err="1" smtClean="0"/>
              <a:t>meses</a:t>
            </a:r>
            <a:r>
              <a:rPr lang="en-US" baseline="0" dirty="0" smtClean="0"/>
              <a:t> de </a:t>
            </a:r>
            <a:r>
              <a:rPr lang="en-US" baseline="0" dirty="0" err="1" smtClean="0"/>
              <a:t>verano</a:t>
            </a:r>
            <a:r>
              <a:rPr lang="en-US" baseline="0" dirty="0" smtClean="0"/>
              <a:t> y los </a:t>
            </a:r>
            <a:r>
              <a:rPr lang="en-US" baseline="0" dirty="0" err="1" smtClean="0"/>
              <a:t>meses</a:t>
            </a:r>
            <a:r>
              <a:rPr lang="en-US" baseline="0" dirty="0" smtClean="0"/>
              <a:t> de </a:t>
            </a:r>
            <a:r>
              <a:rPr lang="en-US" baseline="0" dirty="0" err="1" smtClean="0"/>
              <a:t>invierno</a:t>
            </a:r>
            <a:r>
              <a:rPr lang="en-US" baseline="0" dirty="0" smtClean="0"/>
              <a:t> </a:t>
            </a:r>
            <a:r>
              <a:rPr lang="en-US" baseline="0" dirty="0" err="1" smtClean="0"/>
              <a:t>pero</a:t>
            </a:r>
            <a:r>
              <a:rPr lang="en-US" baseline="0" dirty="0" smtClean="0"/>
              <a:t> </a:t>
            </a:r>
            <a:r>
              <a:rPr lang="en-US" baseline="0" dirty="0" err="1" smtClean="0"/>
              <a:t>además</a:t>
            </a:r>
            <a:r>
              <a:rPr lang="en-US" baseline="0" dirty="0" smtClean="0"/>
              <a:t> se </a:t>
            </a:r>
            <a:r>
              <a:rPr lang="en-US" baseline="0" dirty="0" err="1" smtClean="0"/>
              <a:t>aprecia</a:t>
            </a:r>
            <a:r>
              <a:rPr lang="en-US" baseline="0" dirty="0" smtClean="0"/>
              <a:t> la gran </a:t>
            </a:r>
            <a:r>
              <a:rPr lang="en-US" baseline="0" dirty="0" err="1" smtClean="0"/>
              <a:t>variabilidad</a:t>
            </a:r>
            <a:r>
              <a:rPr lang="en-US" baseline="0" dirty="0" smtClean="0"/>
              <a:t> </a:t>
            </a:r>
            <a:r>
              <a:rPr lang="en-US" baseline="0" dirty="0" err="1" smtClean="0"/>
              <a:t>interanual</a:t>
            </a:r>
            <a:r>
              <a:rPr lang="en-US" baseline="0" dirty="0" smtClean="0"/>
              <a:t>, </a:t>
            </a:r>
            <a:r>
              <a:rPr lang="en-US" baseline="0" dirty="0" err="1" smtClean="0"/>
              <a:t>que</a:t>
            </a:r>
            <a:r>
              <a:rPr lang="en-US" baseline="0" dirty="0" smtClean="0"/>
              <a:t> </a:t>
            </a:r>
            <a:r>
              <a:rPr lang="en-US" baseline="0" dirty="0" err="1" smtClean="0"/>
              <a:t>es</a:t>
            </a:r>
            <a:r>
              <a:rPr lang="en-US" baseline="0" dirty="0" smtClean="0"/>
              <a:t> </a:t>
            </a:r>
            <a:r>
              <a:rPr lang="en-US" baseline="0" dirty="0" err="1" smtClean="0"/>
              <a:t>mínima</a:t>
            </a:r>
            <a:r>
              <a:rPr lang="en-US" baseline="0" dirty="0" smtClean="0"/>
              <a:t> en </a:t>
            </a:r>
            <a:r>
              <a:rPr lang="en-US" baseline="0" dirty="0" err="1" smtClean="0"/>
              <a:t>enero</a:t>
            </a:r>
            <a:r>
              <a:rPr lang="en-US" baseline="0" dirty="0" smtClean="0"/>
              <a:t>, </a:t>
            </a:r>
            <a:r>
              <a:rPr lang="en-US" baseline="0" dirty="0" err="1" smtClean="0"/>
              <a:t>febrero</a:t>
            </a:r>
            <a:r>
              <a:rPr lang="en-US" baseline="0" dirty="0" smtClean="0"/>
              <a:t> y </a:t>
            </a:r>
            <a:r>
              <a:rPr lang="en-US" baseline="0" dirty="0" err="1" smtClean="0"/>
              <a:t>marzo</a:t>
            </a:r>
            <a:r>
              <a:rPr lang="en-US" baseline="0" dirty="0" smtClean="0"/>
              <a:t> y </a:t>
            </a:r>
            <a:r>
              <a:rPr lang="en-US" baseline="0" dirty="0" err="1" smtClean="0"/>
              <a:t>máxima</a:t>
            </a:r>
            <a:r>
              <a:rPr lang="en-US" baseline="0" dirty="0" smtClean="0"/>
              <a:t> en </a:t>
            </a:r>
            <a:r>
              <a:rPr lang="en-US" baseline="0" dirty="0" err="1" smtClean="0"/>
              <a:t>noviembre</a:t>
            </a:r>
            <a:r>
              <a:rPr lang="en-US" baseline="0" dirty="0" smtClean="0"/>
              <a:t> y </a:t>
            </a:r>
            <a:r>
              <a:rPr lang="en-US" baseline="0" dirty="0" err="1" smtClean="0"/>
              <a:t>diciembre</a:t>
            </a:r>
            <a:r>
              <a:rPr lang="en-US" baseline="0" dirty="0" smtClean="0"/>
              <a:t>. </a:t>
            </a:r>
            <a:r>
              <a:rPr lang="en-US" baseline="0" dirty="0" err="1" smtClean="0"/>
              <a:t>Esta</a:t>
            </a:r>
            <a:r>
              <a:rPr lang="en-US" baseline="0" dirty="0" smtClean="0"/>
              <a:t> </a:t>
            </a:r>
            <a:r>
              <a:rPr lang="en-US" baseline="0" dirty="0" err="1" smtClean="0"/>
              <a:t>variabilidad</a:t>
            </a:r>
            <a:r>
              <a:rPr lang="en-US" baseline="0" dirty="0" smtClean="0"/>
              <a:t> </a:t>
            </a:r>
            <a:r>
              <a:rPr lang="en-US" baseline="0" dirty="0" err="1" smtClean="0"/>
              <a:t>es</a:t>
            </a:r>
            <a:r>
              <a:rPr lang="en-US" baseline="0" dirty="0" smtClean="0"/>
              <a:t> la </a:t>
            </a:r>
            <a:r>
              <a:rPr lang="en-US" baseline="0" dirty="0" err="1" smtClean="0"/>
              <a:t>que</a:t>
            </a:r>
            <a:r>
              <a:rPr lang="en-US" baseline="0" dirty="0" smtClean="0"/>
              <a:t> reduce la </a:t>
            </a:r>
            <a:r>
              <a:rPr lang="en-US" baseline="0" dirty="0" err="1" smtClean="0"/>
              <a:t>aparante</a:t>
            </a:r>
            <a:r>
              <a:rPr lang="en-US" baseline="0" dirty="0" smtClean="0"/>
              <a:t> </a:t>
            </a:r>
            <a:r>
              <a:rPr lang="en-US" baseline="0" dirty="0" err="1" smtClean="0"/>
              <a:t>amplitud</a:t>
            </a:r>
            <a:r>
              <a:rPr lang="en-US" baseline="0" dirty="0" smtClean="0"/>
              <a:t> de la </a:t>
            </a:r>
            <a:r>
              <a:rPr lang="en-US" baseline="0" dirty="0" err="1" smtClean="0"/>
              <a:t>onda</a:t>
            </a:r>
            <a:r>
              <a:rPr lang="en-US" baseline="0" dirty="0" smtClean="0"/>
              <a:t> 3 en los </a:t>
            </a:r>
            <a:r>
              <a:rPr lang="en-US" baseline="0" dirty="0" err="1" smtClean="0"/>
              <a:t>campos</a:t>
            </a:r>
            <a:r>
              <a:rPr lang="en-US" baseline="0" dirty="0" smtClean="0"/>
              <a:t> </a:t>
            </a:r>
            <a:r>
              <a:rPr lang="en-US" baseline="0" dirty="0" err="1" smtClean="0"/>
              <a:t>medios</a:t>
            </a:r>
            <a:r>
              <a:rPr lang="en-US" baseline="0" dirty="0" smtClean="0"/>
              <a:t> de primavera </a:t>
            </a:r>
            <a:r>
              <a:rPr lang="en-US" baseline="0" dirty="0" err="1" smtClean="0"/>
              <a:t>ya</a:t>
            </a:r>
            <a:r>
              <a:rPr lang="en-US" baseline="0" dirty="0" smtClean="0"/>
              <a:t> </a:t>
            </a:r>
            <a:r>
              <a:rPr lang="en-US" baseline="0" dirty="0" err="1" smtClean="0"/>
              <a:t>que</a:t>
            </a:r>
            <a:r>
              <a:rPr lang="en-US" baseline="0" dirty="0" smtClean="0"/>
              <a:t> al no </a:t>
            </a:r>
            <a:r>
              <a:rPr lang="en-US" baseline="0" dirty="0" err="1" smtClean="0"/>
              <a:t>ser</a:t>
            </a:r>
            <a:r>
              <a:rPr lang="en-US" baseline="0" dirty="0" smtClean="0"/>
              <a:t> </a:t>
            </a:r>
            <a:r>
              <a:rPr lang="en-US" baseline="0" dirty="0" err="1" smtClean="0"/>
              <a:t>estacionaria</a:t>
            </a:r>
            <a:r>
              <a:rPr lang="en-US" baseline="0" dirty="0" smtClean="0"/>
              <a:t>, </a:t>
            </a:r>
            <a:r>
              <a:rPr lang="en-US" baseline="0" dirty="0" err="1" smtClean="0"/>
              <a:t>diluye</a:t>
            </a:r>
            <a:r>
              <a:rPr lang="en-US" baseline="0" dirty="0" smtClean="0"/>
              <a:t> los </a:t>
            </a:r>
            <a:r>
              <a:rPr lang="en-US" baseline="0" dirty="0" err="1" smtClean="0"/>
              <a:t>campos</a:t>
            </a:r>
            <a:r>
              <a:rPr lang="en-US" baseline="0" dirty="0" smtClean="0"/>
              <a:t> </a:t>
            </a:r>
            <a:r>
              <a:rPr lang="en-US" baseline="0" dirty="0" err="1" smtClean="0"/>
              <a:t>medios</a:t>
            </a:r>
            <a:r>
              <a:rPr lang="en-US" baseline="0" dirty="0" smtClean="0"/>
              <a:t> </a:t>
            </a:r>
            <a:r>
              <a:rPr lang="en-US" baseline="0" dirty="0" err="1" smtClean="0"/>
              <a:t>por</a:t>
            </a:r>
            <a:r>
              <a:rPr lang="en-US" baseline="0" dirty="0" smtClean="0"/>
              <a:t> </a:t>
            </a:r>
            <a:r>
              <a:rPr lang="en-US" baseline="0" dirty="0" err="1" smtClean="0"/>
              <a:t>interferencia</a:t>
            </a:r>
            <a:r>
              <a:rPr lang="en-US" baseline="0" dirty="0" smtClean="0"/>
              <a:t> </a:t>
            </a:r>
            <a:r>
              <a:rPr lang="en-US" baseline="0" dirty="0" err="1" smtClean="0"/>
              <a:t>destructiva</a:t>
            </a:r>
            <a:r>
              <a:rPr lang="en-US" baseline="0" dirty="0" smtClean="0"/>
              <a:t>. </a:t>
            </a:r>
          </a:p>
          <a:p>
            <a:r>
              <a:rPr lang="en-US" dirty="0" smtClean="0"/>
              <a:t>Si</a:t>
            </a:r>
            <a:r>
              <a:rPr lang="en-US" baseline="0" dirty="0" smtClean="0"/>
              <a:t> se </a:t>
            </a:r>
            <a:r>
              <a:rPr lang="en-US" baseline="0" dirty="0" err="1" smtClean="0"/>
              <a:t>miran</a:t>
            </a:r>
            <a:r>
              <a:rPr lang="en-US" baseline="0" dirty="0" smtClean="0"/>
              <a:t> los </a:t>
            </a:r>
            <a:r>
              <a:rPr lang="en-US" baseline="0" dirty="0" err="1" smtClean="0"/>
              <a:t>centros</a:t>
            </a:r>
            <a:r>
              <a:rPr lang="en-US" baseline="0" dirty="0" smtClean="0"/>
              <a:t> de </a:t>
            </a:r>
            <a:r>
              <a:rPr lang="en-US" baseline="0" dirty="0" err="1" smtClean="0"/>
              <a:t>anomalías</a:t>
            </a:r>
            <a:r>
              <a:rPr lang="en-US" baseline="0" dirty="0" smtClean="0"/>
              <a:t> </a:t>
            </a:r>
            <a:r>
              <a:rPr lang="en-US" baseline="0" dirty="0" err="1" smtClean="0"/>
              <a:t>ciclónicas</a:t>
            </a:r>
            <a:r>
              <a:rPr lang="en-US" baseline="0" dirty="0" smtClean="0"/>
              <a:t> y </a:t>
            </a:r>
            <a:r>
              <a:rPr lang="en-US" baseline="0" dirty="0" err="1" smtClean="0"/>
              <a:t>anticiclónicas</a:t>
            </a:r>
            <a:r>
              <a:rPr lang="en-US" baseline="0" dirty="0" smtClean="0"/>
              <a:t> se </a:t>
            </a:r>
            <a:r>
              <a:rPr lang="en-US" baseline="0" dirty="0" err="1" smtClean="0"/>
              <a:t>ve</a:t>
            </a:r>
            <a:r>
              <a:rPr lang="en-US" baseline="0" dirty="0" smtClean="0"/>
              <a:t> </a:t>
            </a:r>
            <a:r>
              <a:rPr lang="en-US" baseline="0" dirty="0" err="1" smtClean="0"/>
              <a:t>que</a:t>
            </a:r>
            <a:r>
              <a:rPr lang="en-US" baseline="0" dirty="0" smtClean="0"/>
              <a:t> en la </a:t>
            </a:r>
            <a:r>
              <a:rPr lang="en-US" baseline="0" dirty="0" err="1" smtClean="0"/>
              <a:t>mayoría</a:t>
            </a:r>
            <a:r>
              <a:rPr lang="en-US" baseline="0" dirty="0" smtClean="0"/>
              <a:t> de los </a:t>
            </a:r>
            <a:r>
              <a:rPr lang="en-US" baseline="0" dirty="0" err="1" smtClean="0"/>
              <a:t>casos</a:t>
            </a:r>
            <a:r>
              <a:rPr lang="en-US" baseline="0" dirty="0" smtClean="0"/>
              <a:t> </a:t>
            </a:r>
            <a:r>
              <a:rPr lang="en-US" baseline="0" dirty="0" err="1" smtClean="0"/>
              <a:t>nuestra</a:t>
            </a:r>
            <a:r>
              <a:rPr lang="en-US" baseline="0" dirty="0" smtClean="0"/>
              <a:t> </a:t>
            </a:r>
            <a:r>
              <a:rPr lang="en-US" baseline="0" dirty="0" err="1" smtClean="0"/>
              <a:t>región</a:t>
            </a:r>
            <a:r>
              <a:rPr lang="en-US" baseline="0" dirty="0" smtClean="0"/>
              <a:t> se </a:t>
            </a:r>
            <a:r>
              <a:rPr lang="en-US" baseline="0" dirty="0" err="1" smtClean="0"/>
              <a:t>ve</a:t>
            </a:r>
            <a:r>
              <a:rPr lang="en-US" baseline="0" dirty="0" smtClean="0"/>
              <a:t> </a:t>
            </a:r>
            <a:r>
              <a:rPr lang="en-US" baseline="0" dirty="0" err="1" smtClean="0"/>
              <a:t>afectada</a:t>
            </a:r>
            <a:r>
              <a:rPr lang="en-US" baseline="0" dirty="0" smtClean="0"/>
              <a:t> </a:t>
            </a:r>
            <a:r>
              <a:rPr lang="en-US" baseline="0" dirty="0" err="1" smtClean="0"/>
              <a:t>por</a:t>
            </a:r>
            <a:r>
              <a:rPr lang="en-US" baseline="0" dirty="0" smtClean="0"/>
              <a:t> </a:t>
            </a:r>
            <a:r>
              <a:rPr lang="en-US" baseline="0" dirty="0" err="1" smtClean="0"/>
              <a:t>centros</a:t>
            </a:r>
            <a:r>
              <a:rPr lang="en-US" baseline="0" dirty="0" smtClean="0"/>
              <a:t> </a:t>
            </a:r>
            <a:r>
              <a:rPr lang="en-US" baseline="0" dirty="0" err="1" smtClean="0"/>
              <a:t>anticiclónicos</a:t>
            </a:r>
            <a:r>
              <a:rPr lang="en-US" baseline="0" dirty="0" smtClean="0"/>
              <a:t>. En </a:t>
            </a:r>
            <a:r>
              <a:rPr lang="en-US" baseline="0" dirty="0" err="1" smtClean="0"/>
              <a:t>enero</a:t>
            </a:r>
            <a:r>
              <a:rPr lang="en-US" baseline="0" dirty="0" smtClean="0"/>
              <a:t> en </a:t>
            </a:r>
            <a:r>
              <a:rPr lang="en-US" baseline="0" dirty="0" err="1" smtClean="0"/>
              <a:t>promedio</a:t>
            </a:r>
            <a:r>
              <a:rPr lang="en-US" baseline="0" dirty="0" smtClean="0"/>
              <a:t> el </a:t>
            </a:r>
            <a:r>
              <a:rPr lang="en-US" baseline="0" dirty="0" err="1" smtClean="0"/>
              <a:t>condinente</a:t>
            </a:r>
            <a:r>
              <a:rPr lang="en-US" baseline="0" dirty="0" smtClean="0"/>
              <a:t> </a:t>
            </a:r>
            <a:r>
              <a:rPr lang="en-US" baseline="0" dirty="0" err="1" smtClean="0"/>
              <a:t>está</a:t>
            </a:r>
            <a:r>
              <a:rPr lang="en-US" baseline="0" dirty="0" smtClean="0"/>
              <a:t> al </a:t>
            </a:r>
            <a:r>
              <a:rPr lang="en-US" baseline="0" dirty="0" err="1" smtClean="0"/>
              <a:t>oeste</a:t>
            </a:r>
            <a:r>
              <a:rPr lang="en-US" baseline="0" dirty="0" smtClean="0"/>
              <a:t> del </a:t>
            </a:r>
            <a:r>
              <a:rPr lang="en-US" baseline="0" dirty="0" err="1" smtClean="0"/>
              <a:t>máximo</a:t>
            </a:r>
            <a:r>
              <a:rPr lang="en-US" baseline="0" dirty="0" smtClean="0"/>
              <a:t>, lo </a:t>
            </a:r>
            <a:r>
              <a:rPr lang="en-US" baseline="0" dirty="0" err="1" smtClean="0"/>
              <a:t>que</a:t>
            </a:r>
            <a:r>
              <a:rPr lang="en-US" baseline="0" dirty="0" smtClean="0"/>
              <a:t> </a:t>
            </a:r>
            <a:r>
              <a:rPr lang="en-US" baseline="0" dirty="0" err="1" smtClean="0"/>
              <a:t>implica</a:t>
            </a:r>
            <a:r>
              <a:rPr lang="en-US" baseline="0" dirty="0" smtClean="0"/>
              <a:t> </a:t>
            </a:r>
            <a:r>
              <a:rPr lang="en-US" baseline="0" dirty="0" err="1" smtClean="0"/>
              <a:t>advección</a:t>
            </a:r>
            <a:r>
              <a:rPr lang="en-US" baseline="0" dirty="0" smtClean="0"/>
              <a:t> de </a:t>
            </a:r>
            <a:r>
              <a:rPr lang="en-US" baseline="0" dirty="0" err="1" smtClean="0"/>
              <a:t>aire</a:t>
            </a:r>
            <a:r>
              <a:rPr lang="en-US" baseline="0" dirty="0" smtClean="0"/>
              <a:t> </a:t>
            </a:r>
            <a:r>
              <a:rPr lang="en-US" baseline="0" dirty="0" err="1" smtClean="0"/>
              <a:t>cálido</a:t>
            </a:r>
            <a:r>
              <a:rPr lang="en-US" baseline="0" dirty="0" smtClean="0"/>
              <a:t> del </a:t>
            </a:r>
            <a:r>
              <a:rPr lang="en-US" baseline="0" dirty="0" err="1" smtClean="0"/>
              <a:t>norte</a:t>
            </a:r>
            <a:r>
              <a:rPr lang="en-US" baseline="0" dirty="0" smtClean="0"/>
              <a:t>, </a:t>
            </a:r>
            <a:r>
              <a:rPr lang="en-US" baseline="0" dirty="0" err="1" smtClean="0"/>
              <a:t>mientras</a:t>
            </a:r>
            <a:r>
              <a:rPr lang="en-US" baseline="0" dirty="0" smtClean="0"/>
              <a:t> </a:t>
            </a:r>
            <a:r>
              <a:rPr lang="en-US" baseline="0" dirty="0" err="1" smtClean="0"/>
              <a:t>que</a:t>
            </a:r>
            <a:r>
              <a:rPr lang="en-US" baseline="0" dirty="0" smtClean="0"/>
              <a:t> en </a:t>
            </a:r>
            <a:r>
              <a:rPr lang="en-US" baseline="0" dirty="0" err="1" smtClean="0"/>
              <a:t>junio</a:t>
            </a:r>
            <a:r>
              <a:rPr lang="en-US" baseline="0" dirty="0" smtClean="0"/>
              <a:t> el </a:t>
            </a:r>
            <a:r>
              <a:rPr lang="en-US" baseline="0" dirty="0" err="1" smtClean="0"/>
              <a:t>continente</a:t>
            </a:r>
            <a:r>
              <a:rPr lang="en-US" baseline="0" dirty="0" smtClean="0"/>
              <a:t> </a:t>
            </a:r>
            <a:r>
              <a:rPr lang="en-US" baseline="0" dirty="0" err="1" smtClean="0"/>
              <a:t>está</a:t>
            </a:r>
            <a:r>
              <a:rPr lang="en-US" baseline="0" dirty="0" smtClean="0"/>
              <a:t> al </a:t>
            </a:r>
            <a:r>
              <a:rPr lang="en-US" baseline="0" dirty="0" err="1" smtClean="0"/>
              <a:t>este</a:t>
            </a:r>
            <a:r>
              <a:rPr lang="en-US" baseline="0" dirty="0" smtClean="0"/>
              <a:t> del </a:t>
            </a:r>
            <a:r>
              <a:rPr lang="en-US" baseline="0" dirty="0" err="1" smtClean="0"/>
              <a:t>máximo</a:t>
            </a:r>
            <a:r>
              <a:rPr lang="en-US" baseline="0" dirty="0" smtClean="0"/>
              <a:t>, </a:t>
            </a:r>
            <a:r>
              <a:rPr lang="en-US" baseline="0" dirty="0" err="1" smtClean="0"/>
              <a:t>indicando</a:t>
            </a:r>
            <a:r>
              <a:rPr lang="en-US" baseline="0" dirty="0" smtClean="0"/>
              <a:t> </a:t>
            </a:r>
            <a:r>
              <a:rPr lang="en-US" baseline="0" dirty="0" err="1" smtClean="0"/>
              <a:t>advección</a:t>
            </a:r>
            <a:r>
              <a:rPr lang="en-US" baseline="0" dirty="0" smtClean="0"/>
              <a:t> de </a:t>
            </a:r>
            <a:r>
              <a:rPr lang="en-US" baseline="0" dirty="0" err="1" smtClean="0"/>
              <a:t>aire</a:t>
            </a:r>
            <a:r>
              <a:rPr lang="en-US" baseline="0" dirty="0" smtClean="0"/>
              <a:t> </a:t>
            </a:r>
            <a:r>
              <a:rPr lang="en-US" baseline="0" dirty="0" err="1" smtClean="0"/>
              <a:t>frio</a:t>
            </a:r>
            <a:r>
              <a:rPr lang="en-US" baseline="0" dirty="0" smtClean="0"/>
              <a:t> del sur. </a:t>
            </a:r>
            <a:r>
              <a:rPr lang="en-US" baseline="0" dirty="0" err="1" smtClean="0"/>
              <a:t>Además</a:t>
            </a:r>
            <a:r>
              <a:rPr lang="en-US" baseline="0" dirty="0" smtClean="0"/>
              <a:t>, </a:t>
            </a:r>
            <a:r>
              <a:rPr lang="en-US" baseline="0" dirty="0" err="1" smtClean="0"/>
              <a:t>existe</a:t>
            </a:r>
            <a:r>
              <a:rPr lang="en-US" baseline="0" dirty="0" smtClean="0"/>
              <a:t> </a:t>
            </a:r>
            <a:r>
              <a:rPr lang="en-US" baseline="0" dirty="0" err="1" smtClean="0"/>
              <a:t>una</a:t>
            </a:r>
            <a:r>
              <a:rPr lang="en-US" baseline="0" dirty="0" smtClean="0"/>
              <a:t> </a:t>
            </a:r>
            <a:r>
              <a:rPr lang="en-US" baseline="0" dirty="0" err="1" smtClean="0"/>
              <a:t>cantidad</a:t>
            </a:r>
            <a:r>
              <a:rPr lang="en-US" baseline="0" dirty="0" smtClean="0"/>
              <a:t> no </a:t>
            </a:r>
            <a:r>
              <a:rPr lang="en-US" baseline="0" dirty="0" err="1" smtClean="0"/>
              <a:t>despreciable</a:t>
            </a:r>
            <a:r>
              <a:rPr lang="en-US" baseline="0" dirty="0" smtClean="0"/>
              <a:t> de </a:t>
            </a:r>
            <a:r>
              <a:rPr lang="en-US" baseline="0" dirty="0" err="1" smtClean="0"/>
              <a:t>casos</a:t>
            </a:r>
            <a:r>
              <a:rPr lang="en-US" baseline="0" dirty="0" smtClean="0"/>
              <a:t> en los </a:t>
            </a:r>
            <a:r>
              <a:rPr lang="en-US" baseline="0" dirty="0" err="1" smtClean="0"/>
              <a:t>cuales</a:t>
            </a:r>
            <a:r>
              <a:rPr lang="en-US" baseline="0" dirty="0" smtClean="0"/>
              <a:t> </a:t>
            </a:r>
            <a:r>
              <a:rPr lang="en-US" baseline="0" dirty="0" err="1" smtClean="0"/>
              <a:t>tuvimos</a:t>
            </a:r>
            <a:r>
              <a:rPr lang="en-US" baseline="0" dirty="0" smtClean="0"/>
              <a:t> un </a:t>
            </a:r>
            <a:r>
              <a:rPr lang="en-US" baseline="0" dirty="0" err="1" smtClean="0"/>
              <a:t>centro</a:t>
            </a:r>
            <a:r>
              <a:rPr lang="en-US" baseline="0" dirty="0" smtClean="0"/>
              <a:t> </a:t>
            </a:r>
            <a:r>
              <a:rPr lang="en-US" baseline="0" dirty="0" err="1" smtClean="0"/>
              <a:t>ciclónico</a:t>
            </a:r>
            <a:r>
              <a:rPr lang="en-US" baseline="0" dirty="0" smtClean="0"/>
              <a:t> </a:t>
            </a:r>
            <a:r>
              <a:rPr lang="en-US" baseline="0" dirty="0" err="1" smtClean="0"/>
              <a:t>sobre</a:t>
            </a:r>
            <a:r>
              <a:rPr lang="en-US" baseline="0" dirty="0" smtClean="0"/>
              <a:t> </a:t>
            </a:r>
            <a:r>
              <a:rPr lang="en-US" baseline="0" dirty="0" err="1" smtClean="0"/>
              <a:t>Sudamérica</a:t>
            </a:r>
            <a:r>
              <a:rPr lang="en-US" baseline="0" dirty="0" smtClean="0"/>
              <a:t>, </a:t>
            </a:r>
            <a:r>
              <a:rPr lang="en-US" baseline="0" dirty="0" err="1" smtClean="0"/>
              <a:t>especialmente</a:t>
            </a:r>
            <a:r>
              <a:rPr lang="en-US" baseline="0" dirty="0" smtClean="0"/>
              <a:t> en </a:t>
            </a:r>
            <a:r>
              <a:rPr lang="en-US" baseline="0" dirty="0" err="1" smtClean="0"/>
              <a:t>noviembre</a:t>
            </a:r>
            <a:r>
              <a:rPr lang="en-US" baseline="0" dirty="0" smtClean="0"/>
              <a:t> y </a:t>
            </a:r>
            <a:r>
              <a:rPr lang="en-US" baseline="0" dirty="0" err="1" smtClean="0"/>
              <a:t>diciembre</a:t>
            </a:r>
            <a:r>
              <a:rPr lang="en-US" baseline="0" dirty="0" smtClean="0"/>
              <a:t>. </a:t>
            </a:r>
          </a:p>
          <a:p>
            <a:r>
              <a:rPr lang="en-US" baseline="0" dirty="0" err="1" smtClean="0"/>
              <a:t>Todo</a:t>
            </a:r>
            <a:r>
              <a:rPr lang="en-US" baseline="0" dirty="0" smtClean="0"/>
              <a:t> </a:t>
            </a:r>
            <a:r>
              <a:rPr lang="en-US" baseline="0" dirty="0" err="1" smtClean="0"/>
              <a:t>esto</a:t>
            </a:r>
            <a:r>
              <a:rPr lang="en-US" baseline="0" dirty="0" smtClean="0"/>
              <a:t> </a:t>
            </a:r>
            <a:r>
              <a:rPr lang="en-US" baseline="0" dirty="0" err="1" smtClean="0"/>
              <a:t>indica</a:t>
            </a:r>
            <a:r>
              <a:rPr lang="en-US" baseline="0" dirty="0" smtClean="0"/>
              <a:t> </a:t>
            </a:r>
            <a:r>
              <a:rPr lang="en-US" baseline="0" dirty="0" err="1" smtClean="0"/>
              <a:t>que</a:t>
            </a:r>
            <a:r>
              <a:rPr lang="en-US" baseline="0" dirty="0" smtClean="0"/>
              <a:t> </a:t>
            </a:r>
            <a:r>
              <a:rPr lang="en-US" baseline="0" dirty="0" err="1" smtClean="0"/>
              <a:t>es</a:t>
            </a:r>
            <a:r>
              <a:rPr lang="en-US" baseline="0" dirty="0" smtClean="0"/>
              <a:t> </a:t>
            </a:r>
            <a:r>
              <a:rPr lang="en-US" baseline="0" dirty="0" err="1" smtClean="0"/>
              <a:t>imprescindible</a:t>
            </a:r>
            <a:r>
              <a:rPr lang="en-US" baseline="0" dirty="0" smtClean="0"/>
              <a:t> </a:t>
            </a:r>
            <a:r>
              <a:rPr lang="en-US" baseline="0" dirty="0" err="1" smtClean="0"/>
              <a:t>considerar</a:t>
            </a:r>
            <a:r>
              <a:rPr lang="en-US" baseline="0" dirty="0" smtClean="0"/>
              <a:t> la </a:t>
            </a:r>
            <a:r>
              <a:rPr lang="en-US" baseline="0" dirty="0" err="1" smtClean="0"/>
              <a:t>fase</a:t>
            </a:r>
            <a:r>
              <a:rPr lang="en-US" baseline="0" dirty="0" smtClean="0"/>
              <a:t> </a:t>
            </a:r>
            <a:r>
              <a:rPr lang="en-US" baseline="0" dirty="0" err="1" smtClean="0"/>
              <a:t>para</a:t>
            </a:r>
            <a:r>
              <a:rPr lang="en-US" baseline="0" dirty="0" smtClean="0"/>
              <a:t> </a:t>
            </a:r>
            <a:r>
              <a:rPr lang="en-US" baseline="0" dirty="0" err="1" smtClean="0"/>
              <a:t>evaluar</a:t>
            </a:r>
            <a:r>
              <a:rPr lang="en-US" baseline="0" dirty="0" smtClean="0"/>
              <a:t> los </a:t>
            </a:r>
            <a:r>
              <a:rPr lang="en-US" baseline="0" dirty="0" err="1" smtClean="0"/>
              <a:t>impactos</a:t>
            </a:r>
            <a:r>
              <a:rPr lang="en-US" baseline="0" dirty="0" smtClean="0"/>
              <a:t> de la </a:t>
            </a:r>
            <a:r>
              <a:rPr lang="en-US" baseline="0" dirty="0" err="1" smtClean="0"/>
              <a:t>onda</a:t>
            </a:r>
            <a:r>
              <a:rPr lang="en-US" baseline="0" dirty="0" smtClean="0"/>
              <a:t> 3 en </a:t>
            </a:r>
            <a:r>
              <a:rPr lang="en-US" baseline="0" dirty="0" err="1" smtClean="0"/>
              <a:t>nuestra</a:t>
            </a:r>
            <a:r>
              <a:rPr lang="en-US" baseline="0" dirty="0" smtClean="0"/>
              <a:t> </a:t>
            </a:r>
            <a:r>
              <a:rPr lang="en-US" baseline="0" dirty="0" err="1" smtClean="0"/>
              <a:t>región</a:t>
            </a:r>
            <a:r>
              <a:rPr lang="en-US" baseline="0" dirty="0" smtClean="0"/>
              <a:t>.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24</a:t>
            </a:fld>
            <a:endParaRPr lang="es-AR"/>
          </a:p>
        </p:txBody>
      </p:sp>
    </p:spTree>
    <p:extLst>
      <p:ext uri="{BB962C8B-B14F-4D97-AF65-F5344CB8AC3E}">
        <p14:creationId xmlns:p14="http://schemas.microsoft.com/office/powerpoint/2010/main" val="1055423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Los </a:t>
            </a:r>
            <a:r>
              <a:rPr lang="en-US" dirty="0" err="1" smtClean="0"/>
              <a:t>campos</a:t>
            </a:r>
            <a:r>
              <a:rPr lang="en-US" dirty="0" smtClean="0"/>
              <a:t> </a:t>
            </a:r>
            <a:r>
              <a:rPr lang="en-US" dirty="0" err="1" smtClean="0"/>
              <a:t>idealizados</a:t>
            </a:r>
            <a:r>
              <a:rPr lang="en-US" dirty="0" smtClean="0"/>
              <a:t> </a:t>
            </a:r>
            <a:r>
              <a:rPr lang="en-US" dirty="0" err="1" smtClean="0"/>
              <a:t>como</a:t>
            </a:r>
            <a:r>
              <a:rPr lang="en-US" baseline="0" dirty="0" smtClean="0"/>
              <a:t> los </a:t>
            </a:r>
            <a:r>
              <a:rPr lang="en-US" baseline="0" dirty="0" err="1" smtClean="0"/>
              <a:t>que</a:t>
            </a:r>
            <a:r>
              <a:rPr lang="en-US" baseline="0" dirty="0" smtClean="0"/>
              <a:t> </a:t>
            </a:r>
            <a:r>
              <a:rPr lang="en-US" baseline="0" dirty="0" err="1" smtClean="0"/>
              <a:t>mostré</a:t>
            </a:r>
            <a:r>
              <a:rPr lang="en-US" baseline="0" dirty="0" smtClean="0"/>
              <a:t> antes </a:t>
            </a:r>
            <a:r>
              <a:rPr lang="en-US" baseline="0" dirty="0" err="1" smtClean="0"/>
              <a:t>proporcionan</a:t>
            </a:r>
            <a:r>
              <a:rPr lang="en-US" baseline="0" dirty="0" smtClean="0"/>
              <a:t> </a:t>
            </a:r>
            <a:r>
              <a:rPr lang="en-US" baseline="0" dirty="0" err="1" smtClean="0"/>
              <a:t>una</a:t>
            </a:r>
            <a:r>
              <a:rPr lang="en-US" baseline="0" dirty="0" smtClean="0"/>
              <a:t> </a:t>
            </a:r>
            <a:r>
              <a:rPr lang="en-US" baseline="0" dirty="0" err="1" smtClean="0"/>
              <a:t>descripción</a:t>
            </a:r>
            <a:r>
              <a:rPr lang="en-US" baseline="0" dirty="0" smtClean="0"/>
              <a:t> </a:t>
            </a:r>
            <a:r>
              <a:rPr lang="en-US" baseline="0" dirty="0" err="1" smtClean="0"/>
              <a:t>inicial</a:t>
            </a:r>
            <a:r>
              <a:rPr lang="en-US" baseline="0" dirty="0" smtClean="0"/>
              <a:t> </a:t>
            </a:r>
            <a:r>
              <a:rPr lang="en-US" baseline="0" dirty="0" err="1" smtClean="0"/>
              <a:t>pero</a:t>
            </a:r>
            <a:r>
              <a:rPr lang="en-US" baseline="0" dirty="0" smtClean="0"/>
              <a:t> </a:t>
            </a:r>
            <a:r>
              <a:rPr lang="en-US" baseline="0" dirty="0" err="1" smtClean="0"/>
              <a:t>limitada</a:t>
            </a:r>
            <a:r>
              <a:rPr lang="en-US" baseline="0" dirty="0" smtClean="0"/>
              <a:t> del </a:t>
            </a:r>
            <a:r>
              <a:rPr lang="en-US" baseline="0" dirty="0" err="1" smtClean="0"/>
              <a:t>efecto</a:t>
            </a:r>
            <a:r>
              <a:rPr lang="en-US" baseline="0" dirty="0" smtClean="0"/>
              <a:t> de la </a:t>
            </a:r>
            <a:r>
              <a:rPr lang="en-US" baseline="0" dirty="0" err="1" smtClean="0"/>
              <a:t>onda</a:t>
            </a:r>
            <a:r>
              <a:rPr lang="en-US" baseline="0" dirty="0" smtClean="0"/>
              <a:t> 3 en la </a:t>
            </a:r>
            <a:r>
              <a:rPr lang="en-US" baseline="0" dirty="0" err="1" smtClean="0"/>
              <a:t>circulación</a:t>
            </a:r>
            <a:r>
              <a:rPr lang="en-US" baseline="0" dirty="0" smtClean="0"/>
              <a:t> </a:t>
            </a:r>
            <a:r>
              <a:rPr lang="en-US" baseline="0" dirty="0" err="1" smtClean="0"/>
              <a:t>porque</a:t>
            </a:r>
            <a:r>
              <a:rPr lang="en-US" baseline="0" dirty="0" smtClean="0"/>
              <a:t> no </a:t>
            </a:r>
            <a:r>
              <a:rPr lang="en-US" baseline="0" dirty="0" err="1" smtClean="0"/>
              <a:t>permite</a:t>
            </a:r>
            <a:r>
              <a:rPr lang="en-US" baseline="0" dirty="0" smtClean="0"/>
              <a:t> </a:t>
            </a:r>
            <a:r>
              <a:rPr lang="en-US" baseline="0" dirty="0" err="1" smtClean="0"/>
              <a:t>ver</a:t>
            </a:r>
            <a:r>
              <a:rPr lang="en-US" baseline="0" dirty="0" smtClean="0"/>
              <a:t> el </a:t>
            </a:r>
            <a:r>
              <a:rPr lang="en-US" baseline="0" dirty="0" err="1" smtClean="0"/>
              <a:t>estado</a:t>
            </a:r>
            <a:r>
              <a:rPr lang="en-US" baseline="0" dirty="0" smtClean="0"/>
              <a:t> </a:t>
            </a:r>
            <a:r>
              <a:rPr lang="en-US" baseline="0" dirty="0" err="1" smtClean="0"/>
              <a:t>típico</a:t>
            </a:r>
            <a:r>
              <a:rPr lang="en-US" baseline="0" dirty="0" smtClean="0"/>
              <a:t> de la </a:t>
            </a:r>
            <a:r>
              <a:rPr lang="en-US" baseline="0" dirty="0" err="1" smtClean="0"/>
              <a:t>atmósfera</a:t>
            </a:r>
            <a:r>
              <a:rPr lang="en-US" baseline="0" dirty="0" smtClean="0"/>
              <a:t> </a:t>
            </a:r>
            <a:r>
              <a:rPr lang="en-US" baseline="0" dirty="0" err="1" smtClean="0"/>
              <a:t>cuando</a:t>
            </a:r>
            <a:r>
              <a:rPr lang="en-US" baseline="0" dirty="0" smtClean="0"/>
              <a:t> la </a:t>
            </a:r>
            <a:r>
              <a:rPr lang="en-US" baseline="0" dirty="0" err="1" smtClean="0"/>
              <a:t>onda</a:t>
            </a:r>
            <a:r>
              <a:rPr lang="en-US" baseline="0" dirty="0" smtClean="0"/>
              <a:t> 3 </a:t>
            </a:r>
            <a:r>
              <a:rPr lang="en-US" baseline="0" dirty="0" err="1" smtClean="0"/>
              <a:t>está</a:t>
            </a:r>
            <a:r>
              <a:rPr lang="en-US" baseline="0" dirty="0" smtClean="0"/>
              <a:t> </a:t>
            </a:r>
            <a:r>
              <a:rPr lang="en-US" baseline="0" dirty="0" err="1" smtClean="0"/>
              <a:t>activa</a:t>
            </a:r>
            <a:r>
              <a:rPr lang="en-US" baseline="0" dirty="0" smtClean="0"/>
              <a:t>. </a:t>
            </a:r>
            <a:endParaRPr lang="es-AR" dirty="0" smtClean="0"/>
          </a:p>
          <a:p>
            <a:endParaRPr lang="en-US" baseline="0" dirty="0" smtClean="0"/>
          </a:p>
          <a:p>
            <a:r>
              <a:rPr lang="en-US" baseline="0" dirty="0" smtClean="0"/>
              <a:t>P</a:t>
            </a:r>
            <a:r>
              <a:rPr lang="en-US" dirty="0" smtClean="0"/>
              <a:t>ara</a:t>
            </a:r>
            <a:r>
              <a:rPr lang="en-US" baseline="0" dirty="0" smtClean="0"/>
              <a:t> </a:t>
            </a:r>
            <a:r>
              <a:rPr lang="en-US" baseline="0" dirty="0" err="1" smtClean="0"/>
              <a:t>analizar</a:t>
            </a:r>
            <a:r>
              <a:rPr lang="en-US" baseline="0" dirty="0" smtClean="0"/>
              <a:t> </a:t>
            </a:r>
            <a:r>
              <a:rPr lang="en-US" baseline="0" dirty="0" err="1" smtClean="0"/>
              <a:t>las</a:t>
            </a:r>
            <a:r>
              <a:rPr lang="en-US" baseline="0" dirty="0" smtClean="0"/>
              <a:t> </a:t>
            </a:r>
            <a:r>
              <a:rPr lang="en-US" baseline="0" dirty="0" err="1" smtClean="0"/>
              <a:t>anomalías</a:t>
            </a:r>
            <a:r>
              <a:rPr lang="en-US" baseline="0" dirty="0" smtClean="0"/>
              <a:t> de </a:t>
            </a:r>
            <a:r>
              <a:rPr lang="en-US" baseline="0" dirty="0" err="1" smtClean="0"/>
              <a:t>geopotencial</a:t>
            </a:r>
            <a:r>
              <a:rPr lang="en-US" baseline="0" dirty="0" smtClean="0"/>
              <a:t> </a:t>
            </a:r>
            <a:r>
              <a:rPr lang="en-US" baseline="0" dirty="0" err="1" smtClean="0"/>
              <a:t>típicas</a:t>
            </a:r>
            <a:r>
              <a:rPr lang="en-US" baseline="0" dirty="0" smtClean="0"/>
              <a:t> </a:t>
            </a:r>
            <a:r>
              <a:rPr lang="en-US" baseline="0" dirty="0" err="1" smtClean="0"/>
              <a:t>asocaidas</a:t>
            </a:r>
            <a:r>
              <a:rPr lang="en-US" baseline="0" dirty="0" smtClean="0"/>
              <a:t> a la </a:t>
            </a:r>
            <a:r>
              <a:rPr lang="en-US" baseline="0" dirty="0" err="1" smtClean="0"/>
              <a:t>onda</a:t>
            </a:r>
            <a:r>
              <a:rPr lang="en-US" baseline="0" dirty="0" smtClean="0"/>
              <a:t> 3 se </a:t>
            </a:r>
            <a:r>
              <a:rPr lang="en-US" baseline="0" dirty="0" err="1" smtClean="0"/>
              <a:t>calculó</a:t>
            </a:r>
            <a:r>
              <a:rPr lang="en-US" baseline="0" dirty="0" smtClean="0"/>
              <a:t> la </a:t>
            </a:r>
            <a:r>
              <a:rPr lang="en-US" baseline="0" dirty="0" err="1" smtClean="0"/>
              <a:t>regresión</a:t>
            </a:r>
            <a:r>
              <a:rPr lang="en-US" baseline="0" dirty="0" smtClean="0"/>
              <a:t> de la </a:t>
            </a:r>
            <a:r>
              <a:rPr lang="en-US" baseline="0" dirty="0" err="1" smtClean="0"/>
              <a:t>altura</a:t>
            </a:r>
            <a:r>
              <a:rPr lang="en-US" baseline="0" dirty="0" smtClean="0"/>
              <a:t> </a:t>
            </a:r>
            <a:r>
              <a:rPr lang="en-US" baseline="0" dirty="0" err="1" smtClean="0"/>
              <a:t>geopotencial</a:t>
            </a:r>
            <a:r>
              <a:rPr lang="en-US" baseline="0" dirty="0" smtClean="0"/>
              <a:t> con la </a:t>
            </a:r>
            <a:r>
              <a:rPr lang="en-US" baseline="0" dirty="0" err="1" smtClean="0"/>
              <a:t>amplitud</a:t>
            </a:r>
            <a:r>
              <a:rPr lang="en-US" baseline="0" dirty="0" smtClean="0"/>
              <a:t> </a:t>
            </a:r>
            <a:r>
              <a:rPr lang="en-US" baseline="0" dirty="0" err="1" smtClean="0"/>
              <a:t>medi</a:t>
            </a:r>
            <a:r>
              <a:rPr lang="en-US" baseline="0" dirty="0" smtClean="0"/>
              <a:t> </a:t>
            </a:r>
            <a:r>
              <a:rPr lang="en-US" baseline="0" dirty="0" err="1" smtClean="0"/>
              <a:t>adefinida</a:t>
            </a:r>
            <a:r>
              <a:rPr lang="en-US" baseline="0" dirty="0" smtClean="0"/>
              <a:t> </a:t>
            </a:r>
            <a:r>
              <a:rPr lang="en-US" baseline="0" dirty="0" err="1" smtClean="0"/>
              <a:t>anteriormente</a:t>
            </a:r>
            <a:r>
              <a:rPr lang="en-US" baseline="0" dirty="0" smtClean="0"/>
              <a:t>. En </a:t>
            </a:r>
            <a:r>
              <a:rPr lang="en-US" baseline="0" dirty="0" err="1" smtClean="0"/>
              <a:t>este</a:t>
            </a:r>
            <a:r>
              <a:rPr lang="en-US" baseline="0" dirty="0" smtClean="0"/>
              <a:t> </a:t>
            </a:r>
            <a:r>
              <a:rPr lang="en-US" baseline="0" dirty="0" err="1" smtClean="0"/>
              <a:t>gráfico</a:t>
            </a:r>
            <a:r>
              <a:rPr lang="en-US" baseline="0" dirty="0" smtClean="0"/>
              <a:t> se </a:t>
            </a:r>
            <a:r>
              <a:rPr lang="en-US" baseline="0" dirty="0" err="1" smtClean="0"/>
              <a:t>muestran</a:t>
            </a:r>
            <a:r>
              <a:rPr lang="en-US" baseline="0" dirty="0" smtClean="0"/>
              <a:t> </a:t>
            </a:r>
            <a:r>
              <a:rPr lang="en-US" baseline="0" dirty="0" err="1" smtClean="0"/>
              <a:t>las</a:t>
            </a:r>
            <a:r>
              <a:rPr lang="en-US" baseline="0" dirty="0" smtClean="0"/>
              <a:t> </a:t>
            </a:r>
            <a:r>
              <a:rPr lang="en-US" baseline="0" dirty="0" err="1" smtClean="0"/>
              <a:t>anomlaías</a:t>
            </a:r>
            <a:r>
              <a:rPr lang="en-US" baseline="0" dirty="0" smtClean="0"/>
              <a:t> de </a:t>
            </a:r>
            <a:r>
              <a:rPr lang="en-US" baseline="0" dirty="0" err="1" smtClean="0"/>
              <a:t>geopotencial</a:t>
            </a:r>
            <a:r>
              <a:rPr lang="en-US" baseline="0" dirty="0" smtClean="0"/>
              <a:t> </a:t>
            </a:r>
            <a:r>
              <a:rPr lang="en-US" baseline="0" dirty="0" err="1" smtClean="0"/>
              <a:t>asociadas</a:t>
            </a:r>
            <a:r>
              <a:rPr lang="en-US" baseline="0" dirty="0" smtClean="0"/>
              <a:t> con un </a:t>
            </a:r>
            <a:r>
              <a:rPr lang="en-US" baseline="0" dirty="0" err="1" smtClean="0"/>
              <a:t>aumento</a:t>
            </a:r>
            <a:r>
              <a:rPr lang="en-US" baseline="0" dirty="0" smtClean="0"/>
              <a:t> de 1 </a:t>
            </a:r>
            <a:r>
              <a:rPr lang="en-US" baseline="0" dirty="0" err="1" smtClean="0"/>
              <a:t>desvío</a:t>
            </a:r>
            <a:r>
              <a:rPr lang="en-US" baseline="0" dirty="0" smtClean="0"/>
              <a:t> </a:t>
            </a:r>
            <a:r>
              <a:rPr lang="en-US" baseline="0" dirty="0" err="1" smtClean="0"/>
              <a:t>estándar</a:t>
            </a:r>
            <a:r>
              <a:rPr lang="en-US" baseline="0" dirty="0" smtClean="0"/>
              <a:t> de la </a:t>
            </a:r>
            <a:r>
              <a:rPr lang="en-US" baseline="0" dirty="0" err="1" smtClean="0"/>
              <a:t>amplitud</a:t>
            </a:r>
            <a:r>
              <a:rPr lang="en-US" baseline="0" dirty="0" smtClean="0"/>
              <a:t> media de la </a:t>
            </a:r>
            <a:r>
              <a:rPr lang="en-US" baseline="0" dirty="0" err="1" smtClean="0"/>
              <a:t>onda</a:t>
            </a:r>
            <a:r>
              <a:rPr lang="en-US" baseline="0" dirty="0" smtClean="0"/>
              <a:t> 3. </a:t>
            </a:r>
          </a:p>
          <a:p>
            <a:r>
              <a:rPr lang="en-US" baseline="0" dirty="0" smtClean="0"/>
              <a:t>Lo </a:t>
            </a:r>
            <a:r>
              <a:rPr lang="en-US" baseline="0" dirty="0" err="1" smtClean="0"/>
              <a:t>primero</a:t>
            </a:r>
            <a:r>
              <a:rPr lang="en-US" baseline="0" dirty="0" smtClean="0"/>
              <a:t> </a:t>
            </a:r>
            <a:r>
              <a:rPr lang="en-US" baseline="0" dirty="0" err="1" smtClean="0"/>
              <a:t>que</a:t>
            </a:r>
            <a:r>
              <a:rPr lang="en-US" baseline="0" dirty="0" smtClean="0"/>
              <a:t> surge </a:t>
            </a:r>
            <a:r>
              <a:rPr lang="en-US" baseline="0" dirty="0" err="1" smtClean="0"/>
              <a:t>es</a:t>
            </a:r>
            <a:r>
              <a:rPr lang="en-US" baseline="0" dirty="0" smtClean="0"/>
              <a:t> </a:t>
            </a:r>
            <a:r>
              <a:rPr lang="en-US" baseline="0" dirty="0" err="1" smtClean="0"/>
              <a:t>que</a:t>
            </a:r>
            <a:r>
              <a:rPr lang="en-US" baseline="0" dirty="0" smtClean="0"/>
              <a:t> los </a:t>
            </a:r>
            <a:r>
              <a:rPr lang="en-US" baseline="0" dirty="0" err="1" smtClean="0"/>
              <a:t>campos</a:t>
            </a:r>
            <a:r>
              <a:rPr lang="en-US" baseline="0" dirty="0" smtClean="0"/>
              <a:t> </a:t>
            </a:r>
            <a:r>
              <a:rPr lang="en-US" baseline="0" dirty="0" err="1" smtClean="0"/>
              <a:t>idealizados</a:t>
            </a:r>
            <a:r>
              <a:rPr lang="en-US" baseline="0" dirty="0" smtClean="0"/>
              <a:t> </a:t>
            </a:r>
            <a:r>
              <a:rPr lang="en-US" baseline="0" dirty="0" err="1" smtClean="0"/>
              <a:t>esconden</a:t>
            </a:r>
            <a:r>
              <a:rPr lang="en-US" baseline="0" dirty="0" smtClean="0"/>
              <a:t> </a:t>
            </a:r>
            <a:r>
              <a:rPr lang="en-US" baseline="0" dirty="0" err="1" smtClean="0"/>
              <a:t>mucha</a:t>
            </a:r>
            <a:r>
              <a:rPr lang="en-US" baseline="0" dirty="0" smtClean="0"/>
              <a:t> </a:t>
            </a:r>
            <a:r>
              <a:rPr lang="en-US" baseline="0" dirty="0" err="1" smtClean="0"/>
              <a:t>heterogeneidad</a:t>
            </a:r>
            <a:r>
              <a:rPr lang="en-US" baseline="0" dirty="0" smtClean="0"/>
              <a:t> en </a:t>
            </a:r>
            <a:r>
              <a:rPr lang="en-US" baseline="0" dirty="0" err="1" smtClean="0"/>
              <a:t>las</a:t>
            </a:r>
            <a:r>
              <a:rPr lang="en-US" baseline="0" dirty="0" smtClean="0"/>
              <a:t> </a:t>
            </a:r>
            <a:r>
              <a:rPr lang="en-US" baseline="0" dirty="0" err="1" smtClean="0"/>
              <a:t>características</a:t>
            </a:r>
            <a:r>
              <a:rPr lang="en-US" baseline="0" dirty="0" smtClean="0"/>
              <a:t> </a:t>
            </a:r>
            <a:r>
              <a:rPr lang="en-US" baseline="0" dirty="0" err="1" smtClean="0"/>
              <a:t>observadas</a:t>
            </a:r>
            <a:r>
              <a:rPr lang="en-US" baseline="0" dirty="0" smtClean="0"/>
              <a:t>. </a:t>
            </a:r>
          </a:p>
          <a:p>
            <a:r>
              <a:rPr lang="en-US" baseline="0" dirty="0" smtClean="0"/>
              <a:t>En </a:t>
            </a:r>
            <a:r>
              <a:rPr lang="en-US" baseline="0" dirty="0" err="1" smtClean="0"/>
              <a:t>algunos</a:t>
            </a:r>
            <a:r>
              <a:rPr lang="en-US" baseline="0" dirty="0" smtClean="0"/>
              <a:t> </a:t>
            </a:r>
            <a:r>
              <a:rPr lang="en-US" baseline="0" dirty="0" err="1" smtClean="0"/>
              <a:t>meses</a:t>
            </a:r>
            <a:r>
              <a:rPr lang="en-US" baseline="0" dirty="0" smtClean="0"/>
              <a:t>, </a:t>
            </a:r>
            <a:r>
              <a:rPr lang="en-US" baseline="0" dirty="0" err="1" smtClean="0"/>
              <a:t>como</a:t>
            </a:r>
            <a:r>
              <a:rPr lang="en-US" baseline="0" dirty="0" smtClean="0"/>
              <a:t> </a:t>
            </a:r>
            <a:r>
              <a:rPr lang="en-US" baseline="0" dirty="0" err="1" smtClean="0"/>
              <a:t>enero</a:t>
            </a:r>
            <a:r>
              <a:rPr lang="en-US" baseline="0" dirty="0" smtClean="0"/>
              <a:t>, </a:t>
            </a:r>
            <a:r>
              <a:rPr lang="en-US" baseline="0" dirty="0" err="1" smtClean="0"/>
              <a:t>febrero</a:t>
            </a:r>
            <a:r>
              <a:rPr lang="en-US" baseline="0" dirty="0" smtClean="0"/>
              <a:t>, mayo, </a:t>
            </a:r>
            <a:r>
              <a:rPr lang="en-US" baseline="0" dirty="0" err="1" smtClean="0"/>
              <a:t>septiembre</a:t>
            </a:r>
            <a:r>
              <a:rPr lang="en-US" baseline="0" dirty="0" smtClean="0"/>
              <a:t> y </a:t>
            </a:r>
            <a:r>
              <a:rPr lang="en-US" baseline="0" dirty="0" err="1" smtClean="0"/>
              <a:t>diciembre</a:t>
            </a:r>
            <a:r>
              <a:rPr lang="en-US" baseline="0" dirty="0" smtClean="0"/>
              <a:t> hay </a:t>
            </a:r>
            <a:r>
              <a:rPr lang="en-US" baseline="0" dirty="0" err="1" smtClean="0"/>
              <a:t>señales</a:t>
            </a:r>
            <a:r>
              <a:rPr lang="en-US" baseline="0" dirty="0" smtClean="0"/>
              <a:t> </a:t>
            </a:r>
            <a:r>
              <a:rPr lang="en-US" baseline="0" dirty="0" err="1" smtClean="0"/>
              <a:t>importantes</a:t>
            </a:r>
            <a:r>
              <a:rPr lang="en-US" baseline="0" dirty="0" smtClean="0"/>
              <a:t> de </a:t>
            </a:r>
            <a:r>
              <a:rPr lang="en-US" baseline="0" dirty="0" err="1" smtClean="0"/>
              <a:t>trenes</a:t>
            </a:r>
            <a:r>
              <a:rPr lang="en-US" baseline="0" dirty="0" smtClean="0"/>
              <a:t> de </a:t>
            </a:r>
            <a:r>
              <a:rPr lang="en-US" baseline="0" dirty="0" err="1" smtClean="0"/>
              <a:t>ondas</a:t>
            </a:r>
            <a:r>
              <a:rPr lang="en-US" baseline="0" dirty="0" smtClean="0"/>
              <a:t> de </a:t>
            </a:r>
            <a:r>
              <a:rPr lang="en-US" baseline="0" dirty="0" err="1" smtClean="0"/>
              <a:t>Rossby</a:t>
            </a:r>
            <a:r>
              <a:rPr lang="en-US" baseline="0" dirty="0" smtClean="0"/>
              <a:t> con </a:t>
            </a:r>
            <a:r>
              <a:rPr lang="en-US" baseline="0" dirty="0" err="1" smtClean="0"/>
              <a:t>propagación</a:t>
            </a:r>
            <a:r>
              <a:rPr lang="en-US" baseline="0" dirty="0" smtClean="0"/>
              <a:t> </a:t>
            </a:r>
            <a:r>
              <a:rPr lang="en-US" baseline="0" dirty="0" err="1" smtClean="0"/>
              <a:t>meridional</a:t>
            </a:r>
            <a:r>
              <a:rPr lang="en-US" baseline="0" dirty="0" smtClean="0"/>
              <a:t> (</a:t>
            </a:r>
            <a:r>
              <a:rPr lang="en-US" baseline="0" dirty="0" err="1" smtClean="0"/>
              <a:t>que</a:t>
            </a:r>
            <a:r>
              <a:rPr lang="en-US" baseline="0" dirty="0" smtClean="0"/>
              <a:t> se </a:t>
            </a:r>
            <a:r>
              <a:rPr lang="en-US" baseline="0" dirty="0" err="1" smtClean="0"/>
              <a:t>confirman</a:t>
            </a:r>
            <a:r>
              <a:rPr lang="en-US" baseline="0" dirty="0" smtClean="0"/>
              <a:t> a </a:t>
            </a:r>
            <a:r>
              <a:rPr lang="en-US" baseline="0" dirty="0" err="1" smtClean="0"/>
              <a:t>partir</a:t>
            </a:r>
            <a:r>
              <a:rPr lang="en-US" baseline="0" dirty="0" smtClean="0"/>
              <a:t> de los </a:t>
            </a:r>
            <a:r>
              <a:rPr lang="en-US" baseline="0" dirty="0" err="1" smtClean="0"/>
              <a:t>flujos</a:t>
            </a:r>
            <a:r>
              <a:rPr lang="en-US" baseline="0" dirty="0" smtClean="0"/>
              <a:t> de </a:t>
            </a:r>
            <a:r>
              <a:rPr lang="en-US" baseline="0" dirty="0" err="1" smtClean="0"/>
              <a:t>acción</a:t>
            </a:r>
            <a:r>
              <a:rPr lang="en-US" baseline="0" dirty="0" smtClean="0"/>
              <a:t> de </a:t>
            </a:r>
            <a:r>
              <a:rPr lang="en-US" baseline="0" dirty="0" err="1" smtClean="0"/>
              <a:t>onda</a:t>
            </a:r>
            <a:r>
              <a:rPr lang="en-US" baseline="0" dirty="0" smtClean="0"/>
              <a:t>, </a:t>
            </a:r>
            <a:r>
              <a:rPr lang="en-US" baseline="0" dirty="0" err="1" smtClean="0"/>
              <a:t>que</a:t>
            </a:r>
            <a:r>
              <a:rPr lang="en-US" baseline="0" dirty="0" smtClean="0"/>
              <a:t> no se </a:t>
            </a:r>
            <a:r>
              <a:rPr lang="en-US" baseline="0" dirty="0" err="1" smtClean="0"/>
              <a:t>muestran</a:t>
            </a:r>
            <a:r>
              <a:rPr lang="en-US" baseline="0" dirty="0" smtClean="0"/>
              <a:t> </a:t>
            </a:r>
            <a:r>
              <a:rPr lang="en-US" baseline="0" dirty="0" err="1" smtClean="0"/>
              <a:t>acá</a:t>
            </a:r>
            <a:r>
              <a:rPr lang="en-US" baseline="0" dirty="0" smtClean="0"/>
              <a:t>). En </a:t>
            </a:r>
            <a:r>
              <a:rPr lang="en-US" baseline="0" dirty="0" err="1" smtClean="0"/>
              <a:t>otros</a:t>
            </a:r>
            <a:r>
              <a:rPr lang="en-US" baseline="0" dirty="0" smtClean="0"/>
              <a:t> </a:t>
            </a:r>
            <a:r>
              <a:rPr lang="en-US" baseline="0" dirty="0" err="1" smtClean="0"/>
              <a:t>meses</a:t>
            </a:r>
            <a:r>
              <a:rPr lang="en-US" baseline="0" dirty="0" smtClean="0"/>
              <a:t>, </a:t>
            </a:r>
            <a:r>
              <a:rPr lang="en-US" baseline="0" dirty="0" err="1" smtClean="0"/>
              <a:t>como</a:t>
            </a:r>
            <a:r>
              <a:rPr lang="en-US" baseline="0" dirty="0" smtClean="0"/>
              <a:t> </a:t>
            </a:r>
            <a:r>
              <a:rPr lang="en-US" baseline="0" dirty="0" err="1" smtClean="0"/>
              <a:t>marzo</a:t>
            </a:r>
            <a:r>
              <a:rPr lang="en-US" baseline="0" dirty="0" smtClean="0"/>
              <a:t>, </a:t>
            </a:r>
            <a:r>
              <a:rPr lang="en-US" baseline="0" dirty="0" err="1" smtClean="0"/>
              <a:t>junio</a:t>
            </a:r>
            <a:r>
              <a:rPr lang="en-US" baseline="0" dirty="0" smtClean="0"/>
              <a:t> y </a:t>
            </a:r>
            <a:r>
              <a:rPr lang="en-US" baseline="0" dirty="0" err="1" smtClean="0"/>
              <a:t>octubre</a:t>
            </a:r>
            <a:r>
              <a:rPr lang="en-US" baseline="0" dirty="0" smtClean="0"/>
              <a:t>, se </a:t>
            </a:r>
            <a:r>
              <a:rPr lang="en-US" baseline="0" dirty="0" err="1" smtClean="0"/>
              <a:t>ve</a:t>
            </a:r>
            <a:r>
              <a:rPr lang="en-US" baseline="0" dirty="0" smtClean="0"/>
              <a:t> </a:t>
            </a:r>
            <a:r>
              <a:rPr lang="en-US" baseline="0" dirty="0" err="1" smtClean="0"/>
              <a:t>una</a:t>
            </a:r>
            <a:r>
              <a:rPr lang="en-US" baseline="0" dirty="0" smtClean="0"/>
              <a:t> </a:t>
            </a:r>
            <a:r>
              <a:rPr lang="en-US" baseline="0" dirty="0" err="1" smtClean="0"/>
              <a:t>onda</a:t>
            </a:r>
            <a:r>
              <a:rPr lang="en-US" baseline="0" dirty="0" smtClean="0"/>
              <a:t> 3 </a:t>
            </a:r>
            <a:r>
              <a:rPr lang="en-US" baseline="0" dirty="0" err="1" smtClean="0"/>
              <a:t>más</a:t>
            </a:r>
            <a:r>
              <a:rPr lang="en-US" baseline="0" dirty="0" smtClean="0"/>
              <a:t> zonal, sin </a:t>
            </a:r>
            <a:r>
              <a:rPr lang="en-US" baseline="0" dirty="0" err="1" smtClean="0"/>
              <a:t>propagación</a:t>
            </a:r>
            <a:r>
              <a:rPr lang="en-US" baseline="0" dirty="0" smtClean="0"/>
              <a:t> </a:t>
            </a:r>
            <a:r>
              <a:rPr lang="en-US" baseline="0" dirty="0" err="1" smtClean="0"/>
              <a:t>meridional</a:t>
            </a:r>
            <a:r>
              <a:rPr lang="en-US" baseline="0" dirty="0" smtClean="0"/>
              <a:t>. </a:t>
            </a:r>
          </a:p>
          <a:p>
            <a:r>
              <a:rPr lang="en-US" baseline="0" dirty="0" smtClean="0"/>
              <a:t>Se </a:t>
            </a:r>
            <a:r>
              <a:rPr lang="en-US" baseline="0" dirty="0" err="1" smtClean="0"/>
              <a:t>destacan</a:t>
            </a:r>
            <a:r>
              <a:rPr lang="en-US" baseline="0" dirty="0" smtClean="0"/>
              <a:t> </a:t>
            </a:r>
            <a:r>
              <a:rPr lang="en-US" baseline="0" dirty="0" err="1" smtClean="0"/>
              <a:t>julio</a:t>
            </a:r>
            <a:r>
              <a:rPr lang="en-US" baseline="0" dirty="0" smtClean="0"/>
              <a:t> y </a:t>
            </a:r>
            <a:r>
              <a:rPr lang="en-US" baseline="0" dirty="0" err="1" smtClean="0"/>
              <a:t>diciembre</a:t>
            </a:r>
            <a:r>
              <a:rPr lang="en-US" baseline="0" dirty="0" smtClean="0"/>
              <a:t> </a:t>
            </a:r>
            <a:r>
              <a:rPr lang="en-US" baseline="0" dirty="0" err="1" smtClean="0"/>
              <a:t>por</a:t>
            </a:r>
            <a:r>
              <a:rPr lang="en-US" baseline="0" dirty="0" smtClean="0"/>
              <a:t> </a:t>
            </a:r>
            <a:r>
              <a:rPr lang="en-US" baseline="0" dirty="0" err="1" smtClean="0"/>
              <a:t>las</a:t>
            </a:r>
            <a:r>
              <a:rPr lang="en-US" baseline="0" dirty="0" smtClean="0"/>
              <a:t> </a:t>
            </a:r>
            <a:r>
              <a:rPr lang="en-US" baseline="0" dirty="0" err="1" smtClean="0"/>
              <a:t>anomalías</a:t>
            </a:r>
            <a:r>
              <a:rPr lang="en-US" baseline="0" dirty="0" smtClean="0"/>
              <a:t> </a:t>
            </a:r>
            <a:r>
              <a:rPr lang="en-US" baseline="0" dirty="0" err="1" smtClean="0"/>
              <a:t>importantes</a:t>
            </a:r>
            <a:r>
              <a:rPr lang="en-US" baseline="0" dirty="0" smtClean="0"/>
              <a:t> en </a:t>
            </a:r>
            <a:r>
              <a:rPr lang="en-US" baseline="0" dirty="0" err="1" smtClean="0"/>
              <a:t>las</a:t>
            </a:r>
            <a:r>
              <a:rPr lang="en-US" baseline="0" dirty="0" smtClean="0"/>
              <a:t> </a:t>
            </a:r>
            <a:r>
              <a:rPr lang="en-US" baseline="0" dirty="0" err="1" smtClean="0"/>
              <a:t>regiones</a:t>
            </a:r>
            <a:r>
              <a:rPr lang="en-US" baseline="0" dirty="0" smtClean="0"/>
              <a:t> </a:t>
            </a:r>
            <a:r>
              <a:rPr lang="en-US" baseline="0" dirty="0" err="1" smtClean="0"/>
              <a:t>polares</a:t>
            </a:r>
            <a:r>
              <a:rPr lang="en-US" baseline="0" dirty="0" smtClean="0"/>
              <a:t>. </a:t>
            </a:r>
            <a:r>
              <a:rPr lang="en-US" baseline="0" dirty="0" err="1" smtClean="0"/>
              <a:t>Es</a:t>
            </a:r>
            <a:r>
              <a:rPr lang="en-US" baseline="0" dirty="0" smtClean="0"/>
              <a:t> un </a:t>
            </a:r>
            <a:r>
              <a:rPr lang="en-US" baseline="0" dirty="0" err="1" smtClean="0"/>
              <a:t>patrón</a:t>
            </a:r>
            <a:r>
              <a:rPr lang="en-US" baseline="0" dirty="0" smtClean="0"/>
              <a:t> </a:t>
            </a:r>
            <a:r>
              <a:rPr lang="en-US" baseline="0" dirty="0" err="1" smtClean="0"/>
              <a:t>muy</a:t>
            </a:r>
            <a:r>
              <a:rPr lang="en-US" baseline="0" dirty="0" smtClean="0"/>
              <a:t> similar al SAM y, en </a:t>
            </a:r>
            <a:r>
              <a:rPr lang="en-US" baseline="0" dirty="0" err="1" smtClean="0"/>
              <a:t>efecto</a:t>
            </a:r>
            <a:r>
              <a:rPr lang="en-US" baseline="0" dirty="0" smtClean="0"/>
              <a:t>, </a:t>
            </a:r>
            <a:r>
              <a:rPr lang="en-US" baseline="0" dirty="0" err="1" smtClean="0"/>
              <a:t>existe</a:t>
            </a:r>
            <a:r>
              <a:rPr lang="en-US" baseline="0" dirty="0" smtClean="0"/>
              <a:t> </a:t>
            </a:r>
            <a:r>
              <a:rPr lang="en-US" baseline="0" dirty="0" err="1" smtClean="0"/>
              <a:t>una</a:t>
            </a:r>
            <a:r>
              <a:rPr lang="en-US" baseline="0" dirty="0" smtClean="0"/>
              <a:t> </a:t>
            </a:r>
            <a:r>
              <a:rPr lang="en-US" baseline="0" dirty="0" err="1" smtClean="0"/>
              <a:t>correlación</a:t>
            </a:r>
            <a:r>
              <a:rPr lang="en-US" baseline="0" dirty="0" smtClean="0"/>
              <a:t> </a:t>
            </a:r>
            <a:r>
              <a:rPr lang="en-US" baseline="0" dirty="0" err="1" smtClean="0"/>
              <a:t>negativa</a:t>
            </a:r>
            <a:r>
              <a:rPr lang="en-US" baseline="0" dirty="0" smtClean="0"/>
              <a:t> </a:t>
            </a:r>
            <a:r>
              <a:rPr lang="en-US" baseline="0" dirty="0" err="1" smtClean="0"/>
              <a:t>significativa</a:t>
            </a:r>
            <a:r>
              <a:rPr lang="en-US" baseline="0" dirty="0" smtClean="0"/>
              <a:t> en </a:t>
            </a:r>
            <a:r>
              <a:rPr lang="en-US" baseline="0" dirty="0" err="1" smtClean="0"/>
              <a:t>julio</a:t>
            </a:r>
            <a:r>
              <a:rPr lang="en-US" baseline="0" dirty="0" smtClean="0"/>
              <a:t> y </a:t>
            </a:r>
            <a:r>
              <a:rPr lang="en-US" baseline="0" dirty="0" err="1" smtClean="0"/>
              <a:t>positiva</a:t>
            </a:r>
            <a:r>
              <a:rPr lang="en-US" baseline="0" dirty="0" smtClean="0"/>
              <a:t> en </a:t>
            </a:r>
            <a:r>
              <a:rPr lang="en-US" baseline="0" dirty="0" err="1" smtClean="0"/>
              <a:t>diciemebre</a:t>
            </a:r>
            <a:r>
              <a:rPr lang="en-US" baseline="0" dirty="0" smtClean="0"/>
              <a:t> entre la </a:t>
            </a:r>
            <a:r>
              <a:rPr lang="en-US" baseline="0" dirty="0" err="1" smtClean="0"/>
              <a:t>amplitud</a:t>
            </a:r>
            <a:r>
              <a:rPr lang="en-US" baseline="0" dirty="0" smtClean="0"/>
              <a:t> media de la </a:t>
            </a:r>
            <a:r>
              <a:rPr lang="en-US" baseline="0" dirty="0" err="1" smtClean="0"/>
              <a:t>onda</a:t>
            </a:r>
            <a:r>
              <a:rPr lang="en-US" baseline="0" dirty="0" smtClean="0"/>
              <a:t> 3 y el </a:t>
            </a:r>
            <a:r>
              <a:rPr lang="en-US" baseline="0" dirty="0" err="1" smtClean="0"/>
              <a:t>índice</a:t>
            </a:r>
            <a:r>
              <a:rPr lang="en-US" baseline="0" dirty="0" smtClean="0"/>
              <a:t> SAM.</a:t>
            </a:r>
          </a:p>
          <a:p>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25</a:t>
            </a:fld>
            <a:endParaRPr lang="es-AR"/>
          </a:p>
        </p:txBody>
      </p:sp>
    </p:spTree>
    <p:extLst>
      <p:ext uri="{BB962C8B-B14F-4D97-AF65-F5344CB8AC3E}">
        <p14:creationId xmlns:p14="http://schemas.microsoft.com/office/powerpoint/2010/main" val="1629936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 forma </a:t>
            </a:r>
            <a:r>
              <a:rPr lang="en-US" err="1" smtClean="0"/>
              <a:t>análoga</a:t>
            </a:r>
            <a:r>
              <a:rPr lang="en-US" baseline="0" smtClean="0"/>
              <a:t> a la </a:t>
            </a:r>
            <a:r>
              <a:rPr lang="en-US" baseline="0" err="1" smtClean="0"/>
              <a:t>figura</a:t>
            </a:r>
            <a:r>
              <a:rPr lang="en-US" baseline="0" smtClean="0"/>
              <a:t> anterior, </a:t>
            </a:r>
            <a:r>
              <a:rPr lang="en-US" baseline="0" err="1" smtClean="0"/>
              <a:t>también</a:t>
            </a:r>
            <a:r>
              <a:rPr lang="en-US" baseline="0" smtClean="0"/>
              <a:t> se </a:t>
            </a:r>
            <a:r>
              <a:rPr lang="en-US" baseline="0" err="1" smtClean="0"/>
              <a:t>realizó</a:t>
            </a:r>
            <a:r>
              <a:rPr lang="en-US" baseline="0" smtClean="0"/>
              <a:t> </a:t>
            </a:r>
            <a:r>
              <a:rPr lang="en-US" baseline="0" err="1" smtClean="0"/>
              <a:t>una</a:t>
            </a:r>
            <a:r>
              <a:rPr lang="en-US" baseline="0" smtClean="0"/>
              <a:t> </a:t>
            </a:r>
            <a:r>
              <a:rPr lang="en-US" baseline="0" err="1" smtClean="0"/>
              <a:t>regresión</a:t>
            </a:r>
            <a:r>
              <a:rPr lang="en-US" baseline="0" smtClean="0"/>
              <a:t> de la </a:t>
            </a:r>
            <a:r>
              <a:rPr lang="en-US" baseline="0" err="1" smtClean="0"/>
              <a:t>anomalía</a:t>
            </a:r>
            <a:r>
              <a:rPr lang="en-US" baseline="0" smtClean="0"/>
              <a:t> zonal de la </a:t>
            </a:r>
            <a:r>
              <a:rPr lang="en-US" baseline="0" err="1" smtClean="0"/>
              <a:t>función</a:t>
            </a:r>
            <a:r>
              <a:rPr lang="en-US" baseline="0" smtClean="0"/>
              <a:t> </a:t>
            </a:r>
            <a:r>
              <a:rPr lang="en-US" baseline="0" err="1" smtClean="0"/>
              <a:t>corriente</a:t>
            </a:r>
            <a:r>
              <a:rPr lang="en-US" baseline="0" smtClean="0"/>
              <a:t> con la </a:t>
            </a:r>
            <a:r>
              <a:rPr lang="en-US" baseline="0" err="1" smtClean="0"/>
              <a:t>amplitud</a:t>
            </a:r>
            <a:r>
              <a:rPr lang="en-US" baseline="0" smtClean="0"/>
              <a:t> media de la </a:t>
            </a:r>
            <a:r>
              <a:rPr lang="en-US" baseline="0" err="1" smtClean="0"/>
              <a:t>onda</a:t>
            </a:r>
            <a:r>
              <a:rPr lang="en-US" baseline="0" smtClean="0"/>
              <a:t> 3. Los </a:t>
            </a:r>
            <a:r>
              <a:rPr lang="en-US" baseline="0" err="1" smtClean="0"/>
              <a:t>flujos</a:t>
            </a:r>
            <a:r>
              <a:rPr lang="en-US" baseline="0" smtClean="0"/>
              <a:t> de </a:t>
            </a:r>
            <a:r>
              <a:rPr lang="en-US" baseline="0" err="1" smtClean="0"/>
              <a:t>actividad</a:t>
            </a:r>
            <a:r>
              <a:rPr lang="en-US" baseline="0" smtClean="0"/>
              <a:t> de </a:t>
            </a:r>
            <a:r>
              <a:rPr lang="en-US" baseline="0" err="1" smtClean="0"/>
              <a:t>onda</a:t>
            </a:r>
            <a:r>
              <a:rPr lang="en-US" baseline="0" smtClean="0"/>
              <a:t> </a:t>
            </a:r>
            <a:r>
              <a:rPr lang="en-US" baseline="0" err="1" smtClean="0"/>
              <a:t>confirman</a:t>
            </a:r>
            <a:r>
              <a:rPr lang="en-US" baseline="0" smtClean="0"/>
              <a:t> la </a:t>
            </a:r>
            <a:r>
              <a:rPr lang="en-US" baseline="0" err="1" smtClean="0"/>
              <a:t>dispersión</a:t>
            </a:r>
            <a:r>
              <a:rPr lang="en-US" baseline="0" smtClean="0"/>
              <a:t> de </a:t>
            </a:r>
            <a:r>
              <a:rPr lang="en-US" baseline="0" err="1" smtClean="0"/>
              <a:t>energía</a:t>
            </a:r>
            <a:r>
              <a:rPr lang="en-US" baseline="0" smtClean="0"/>
              <a:t> </a:t>
            </a:r>
            <a:r>
              <a:rPr lang="en-US" baseline="0" err="1" smtClean="0"/>
              <a:t>asociada</a:t>
            </a:r>
            <a:r>
              <a:rPr lang="en-US" baseline="0" smtClean="0"/>
              <a:t> a </a:t>
            </a:r>
            <a:r>
              <a:rPr lang="en-US" baseline="0" err="1" smtClean="0"/>
              <a:t>trenes</a:t>
            </a:r>
            <a:r>
              <a:rPr lang="en-US" baseline="0" smtClean="0"/>
              <a:t> de </a:t>
            </a:r>
            <a:r>
              <a:rPr lang="en-US" baseline="0" err="1" smtClean="0"/>
              <a:t>onda</a:t>
            </a:r>
            <a:r>
              <a:rPr lang="en-US" baseline="0" smtClean="0"/>
              <a:t> con </a:t>
            </a:r>
            <a:r>
              <a:rPr lang="en-US" baseline="0" err="1" smtClean="0"/>
              <a:t>propagación</a:t>
            </a:r>
            <a:r>
              <a:rPr lang="en-US" baseline="0" smtClean="0"/>
              <a:t> </a:t>
            </a:r>
            <a:r>
              <a:rPr lang="en-US" baseline="0" err="1" smtClean="0"/>
              <a:t>meridional</a:t>
            </a:r>
            <a:r>
              <a:rPr lang="en-US" baseline="0" smtClean="0"/>
              <a:t> </a:t>
            </a:r>
            <a:r>
              <a:rPr lang="en-US" baseline="0" err="1" smtClean="0"/>
              <a:t>que</a:t>
            </a:r>
            <a:r>
              <a:rPr lang="en-US" baseline="0" smtClean="0"/>
              <a:t> </a:t>
            </a:r>
            <a:r>
              <a:rPr lang="en-US" baseline="0" err="1" smtClean="0"/>
              <a:t>emanan</a:t>
            </a:r>
            <a:r>
              <a:rPr lang="en-US" baseline="0" smtClean="0"/>
              <a:t> </a:t>
            </a:r>
            <a:r>
              <a:rPr lang="en-US" baseline="0" err="1" smtClean="0"/>
              <a:t>desde</a:t>
            </a:r>
            <a:r>
              <a:rPr lang="en-US" baseline="0" smtClean="0"/>
              <a:t> </a:t>
            </a:r>
            <a:r>
              <a:rPr lang="en-US" baseline="0" err="1" smtClean="0"/>
              <a:t>las</a:t>
            </a:r>
            <a:r>
              <a:rPr lang="en-US" baseline="0" smtClean="0"/>
              <a:t> </a:t>
            </a:r>
            <a:r>
              <a:rPr lang="en-US" baseline="0" err="1" smtClean="0"/>
              <a:t>zonas</a:t>
            </a:r>
            <a:r>
              <a:rPr lang="en-US" baseline="0" smtClean="0"/>
              <a:t> </a:t>
            </a:r>
            <a:r>
              <a:rPr lang="en-US" baseline="0" err="1" smtClean="0"/>
              <a:t>tropicales</a:t>
            </a:r>
            <a:r>
              <a:rPr lang="en-US" baseline="0" smtClean="0"/>
              <a:t> en </a:t>
            </a:r>
            <a:r>
              <a:rPr lang="en-US" baseline="0" err="1" smtClean="0"/>
              <a:t>varios</a:t>
            </a:r>
            <a:r>
              <a:rPr lang="en-US" baseline="0" smtClean="0"/>
              <a:t> </a:t>
            </a:r>
            <a:r>
              <a:rPr lang="en-US" baseline="0" err="1" smtClean="0"/>
              <a:t>meses</a:t>
            </a:r>
            <a:r>
              <a:rPr lang="en-US" baseline="0" smtClean="0"/>
              <a:t> </a:t>
            </a:r>
            <a:r>
              <a:rPr lang="en-US" baseline="0" err="1" smtClean="0"/>
              <a:t>como</a:t>
            </a:r>
            <a:r>
              <a:rPr lang="en-US" baseline="0" smtClean="0"/>
              <a:t> </a:t>
            </a:r>
            <a:r>
              <a:rPr lang="en-US" baseline="0" err="1" smtClean="0"/>
              <a:t>enero</a:t>
            </a:r>
            <a:r>
              <a:rPr lang="en-US" baseline="0" smtClean="0"/>
              <a:t>, </a:t>
            </a:r>
            <a:r>
              <a:rPr lang="en-US" baseline="0" err="1" smtClean="0"/>
              <a:t>febrero</a:t>
            </a:r>
            <a:r>
              <a:rPr lang="en-US" baseline="0" smtClean="0"/>
              <a:t>  y </a:t>
            </a:r>
            <a:r>
              <a:rPr lang="en-US" baseline="0" err="1" smtClean="0"/>
              <a:t>diciembre</a:t>
            </a:r>
            <a:r>
              <a:rPr lang="en-US" baseline="0" smtClean="0"/>
              <a:t>. </a:t>
            </a:r>
            <a:r>
              <a:rPr lang="en-US" baseline="0" err="1" smtClean="0"/>
              <a:t>También</a:t>
            </a:r>
            <a:r>
              <a:rPr lang="en-US" baseline="0" smtClean="0"/>
              <a:t> se </a:t>
            </a:r>
            <a:r>
              <a:rPr lang="en-US" baseline="0" err="1" smtClean="0"/>
              <a:t>observa</a:t>
            </a:r>
            <a:r>
              <a:rPr lang="en-US" baseline="0" smtClean="0"/>
              <a:t> </a:t>
            </a:r>
            <a:r>
              <a:rPr lang="en-US" baseline="0" err="1" smtClean="0"/>
              <a:t>clarmaente</a:t>
            </a:r>
            <a:r>
              <a:rPr lang="en-US" baseline="0" smtClean="0"/>
              <a:t> la </a:t>
            </a:r>
            <a:r>
              <a:rPr lang="en-US" baseline="0" err="1" smtClean="0"/>
              <a:t>dispersión</a:t>
            </a:r>
            <a:r>
              <a:rPr lang="en-US" baseline="0" smtClean="0"/>
              <a:t> zonal de </a:t>
            </a:r>
            <a:r>
              <a:rPr lang="en-US" baseline="0" err="1" smtClean="0"/>
              <a:t>energía</a:t>
            </a:r>
            <a:r>
              <a:rPr lang="en-US" baseline="0" smtClean="0"/>
              <a:t> en </a:t>
            </a:r>
            <a:r>
              <a:rPr lang="en-US" baseline="0" err="1" smtClean="0"/>
              <a:t>marzo</a:t>
            </a:r>
            <a:r>
              <a:rPr lang="en-US" baseline="0" smtClean="0"/>
              <a:t>. Hay </a:t>
            </a:r>
            <a:r>
              <a:rPr lang="en-US" baseline="0" err="1" smtClean="0"/>
              <a:t>meses</a:t>
            </a:r>
            <a:r>
              <a:rPr lang="en-US" baseline="0" smtClean="0"/>
              <a:t> con </a:t>
            </a:r>
            <a:r>
              <a:rPr lang="en-US" baseline="0" err="1" smtClean="0"/>
              <a:t>señales</a:t>
            </a:r>
            <a:r>
              <a:rPr lang="en-US" baseline="0" smtClean="0"/>
              <a:t> </a:t>
            </a:r>
            <a:r>
              <a:rPr lang="en-US" baseline="0" err="1" smtClean="0"/>
              <a:t>muy</a:t>
            </a:r>
            <a:r>
              <a:rPr lang="en-US" baseline="0" smtClean="0"/>
              <a:t> </a:t>
            </a:r>
            <a:r>
              <a:rPr lang="en-US" baseline="0" err="1" smtClean="0"/>
              <a:t>débiles</a:t>
            </a:r>
            <a:r>
              <a:rPr lang="en-US" baseline="0" smtClean="0"/>
              <a:t>, </a:t>
            </a:r>
            <a:r>
              <a:rPr lang="en-US" baseline="0" err="1" smtClean="0"/>
              <a:t>como</a:t>
            </a:r>
            <a:r>
              <a:rPr lang="en-US" baseline="0" smtClean="0"/>
              <a:t> </a:t>
            </a:r>
            <a:r>
              <a:rPr lang="en-US" baseline="0" err="1" smtClean="0"/>
              <a:t>abril</a:t>
            </a:r>
            <a:r>
              <a:rPr lang="en-US" baseline="0" smtClean="0"/>
              <a:t> o </a:t>
            </a:r>
            <a:r>
              <a:rPr lang="en-US" baseline="0" err="1" smtClean="0"/>
              <a:t>julio</a:t>
            </a:r>
            <a:r>
              <a:rPr lang="en-US" baseline="0" smtClean="0"/>
              <a:t>. </a:t>
            </a:r>
          </a:p>
          <a:p>
            <a:endParaRPr lang="en-US" baseline="0" smtClean="0"/>
          </a:p>
          <a:p>
            <a:r>
              <a:rPr lang="en-US" baseline="0" smtClean="0"/>
              <a:t>Se </a:t>
            </a:r>
            <a:r>
              <a:rPr lang="en-US" baseline="0" err="1" smtClean="0"/>
              <a:t>realizaron</a:t>
            </a:r>
            <a:r>
              <a:rPr lang="en-US" baseline="0" smtClean="0"/>
              <a:t> </a:t>
            </a:r>
            <a:r>
              <a:rPr lang="en-US" baseline="0" err="1" smtClean="0"/>
              <a:t>también</a:t>
            </a:r>
            <a:r>
              <a:rPr lang="en-US" baseline="0" smtClean="0"/>
              <a:t> </a:t>
            </a:r>
            <a:r>
              <a:rPr lang="en-US" baseline="0" err="1" smtClean="0"/>
              <a:t>regresiones</a:t>
            </a:r>
            <a:r>
              <a:rPr lang="en-US" baseline="0" smtClean="0"/>
              <a:t> </a:t>
            </a:r>
            <a:r>
              <a:rPr lang="en-US" baseline="0" err="1" smtClean="0"/>
              <a:t>similares</a:t>
            </a:r>
            <a:r>
              <a:rPr lang="en-US" baseline="0" smtClean="0"/>
              <a:t> con SST sin </a:t>
            </a:r>
            <a:r>
              <a:rPr lang="en-US" baseline="0" err="1" smtClean="0"/>
              <a:t>obtener</a:t>
            </a:r>
            <a:r>
              <a:rPr lang="en-US" baseline="0" smtClean="0"/>
              <a:t> </a:t>
            </a:r>
            <a:r>
              <a:rPr lang="en-US" baseline="0" err="1" smtClean="0"/>
              <a:t>resultados</a:t>
            </a:r>
            <a:r>
              <a:rPr lang="en-US" baseline="0" smtClean="0"/>
              <a:t> </a:t>
            </a:r>
            <a:r>
              <a:rPr lang="en-US" baseline="0" err="1" smtClean="0"/>
              <a:t>significativos</a:t>
            </a:r>
            <a:r>
              <a:rPr lang="en-US" baseline="0" smtClean="0"/>
              <a:t>. </a:t>
            </a:r>
          </a:p>
          <a:p>
            <a:r>
              <a:rPr lang="en-US" baseline="0" smtClean="0"/>
              <a:t>Las </a:t>
            </a:r>
            <a:r>
              <a:rPr lang="en-US" baseline="0" err="1" smtClean="0"/>
              <a:t>limitaciones</a:t>
            </a:r>
            <a:r>
              <a:rPr lang="en-US" baseline="0" smtClean="0"/>
              <a:t> </a:t>
            </a:r>
            <a:r>
              <a:rPr lang="en-US" baseline="0" err="1" smtClean="0"/>
              <a:t>que</a:t>
            </a:r>
            <a:r>
              <a:rPr lang="en-US" baseline="0" smtClean="0"/>
              <a:t> </a:t>
            </a:r>
            <a:r>
              <a:rPr lang="en-US" baseline="0" err="1" smtClean="0"/>
              <a:t>tiene</a:t>
            </a:r>
            <a:r>
              <a:rPr lang="en-US" baseline="0" smtClean="0"/>
              <a:t> la </a:t>
            </a:r>
            <a:r>
              <a:rPr lang="en-US" baseline="0" err="1" smtClean="0"/>
              <a:t>descripción</a:t>
            </a:r>
            <a:r>
              <a:rPr lang="en-US" baseline="0" smtClean="0"/>
              <a:t> de la </a:t>
            </a:r>
            <a:r>
              <a:rPr lang="en-US" baseline="0" err="1" smtClean="0"/>
              <a:t>onda</a:t>
            </a:r>
            <a:r>
              <a:rPr lang="en-US" baseline="0" smtClean="0"/>
              <a:t> 3 a </a:t>
            </a:r>
            <a:r>
              <a:rPr lang="en-US" baseline="0" err="1" smtClean="0"/>
              <a:t>partir</a:t>
            </a:r>
            <a:r>
              <a:rPr lang="en-US" baseline="0" smtClean="0"/>
              <a:t> </a:t>
            </a:r>
            <a:r>
              <a:rPr lang="en-US" baseline="0" err="1" smtClean="0"/>
              <a:t>únicamente</a:t>
            </a:r>
            <a:r>
              <a:rPr lang="en-US" baseline="0" smtClean="0"/>
              <a:t> de la </a:t>
            </a:r>
            <a:r>
              <a:rPr lang="en-US" baseline="0" err="1" smtClean="0"/>
              <a:t>amplitud</a:t>
            </a:r>
            <a:r>
              <a:rPr lang="en-US" baseline="0" smtClean="0"/>
              <a:t> y la </a:t>
            </a:r>
            <a:r>
              <a:rPr lang="en-US" baseline="0" err="1" smtClean="0"/>
              <a:t>imposibilidad</a:t>
            </a:r>
            <a:r>
              <a:rPr lang="en-US" baseline="0" smtClean="0"/>
              <a:t> de </a:t>
            </a:r>
            <a:r>
              <a:rPr lang="en-US" baseline="0" err="1" smtClean="0"/>
              <a:t>utilizar</a:t>
            </a:r>
            <a:r>
              <a:rPr lang="en-US" baseline="0" smtClean="0"/>
              <a:t> </a:t>
            </a:r>
            <a:r>
              <a:rPr lang="en-US" baseline="0" err="1" smtClean="0"/>
              <a:t>observaciones</a:t>
            </a:r>
            <a:r>
              <a:rPr lang="en-US" baseline="0" smtClean="0"/>
              <a:t> </a:t>
            </a:r>
            <a:r>
              <a:rPr lang="en-US" baseline="0" err="1" smtClean="0"/>
              <a:t>para</a:t>
            </a:r>
            <a:r>
              <a:rPr lang="en-US" baseline="0" smtClean="0"/>
              <a:t> </a:t>
            </a:r>
            <a:r>
              <a:rPr lang="en-US" baseline="0" err="1" smtClean="0"/>
              <a:t>separar</a:t>
            </a:r>
            <a:r>
              <a:rPr lang="en-US" baseline="0" smtClean="0"/>
              <a:t> </a:t>
            </a:r>
            <a:r>
              <a:rPr lang="en-US" baseline="0" err="1" smtClean="0"/>
              <a:t>limpiamente</a:t>
            </a:r>
            <a:r>
              <a:rPr lang="en-US" baseline="0" smtClean="0"/>
              <a:t> los </a:t>
            </a:r>
            <a:r>
              <a:rPr lang="en-US" baseline="0" err="1" smtClean="0"/>
              <a:t>diversos</a:t>
            </a:r>
            <a:r>
              <a:rPr lang="en-US" baseline="0" smtClean="0"/>
              <a:t> </a:t>
            </a:r>
            <a:r>
              <a:rPr lang="en-US" baseline="0" err="1" smtClean="0"/>
              <a:t>factores</a:t>
            </a:r>
            <a:r>
              <a:rPr lang="en-US" baseline="0" smtClean="0"/>
              <a:t> </a:t>
            </a:r>
            <a:r>
              <a:rPr lang="en-US" baseline="0" err="1" smtClean="0"/>
              <a:t>que</a:t>
            </a:r>
            <a:r>
              <a:rPr lang="en-US" baseline="0" smtClean="0"/>
              <a:t> </a:t>
            </a:r>
            <a:r>
              <a:rPr lang="en-US" baseline="0" err="1" smtClean="0"/>
              <a:t>podrían</a:t>
            </a:r>
            <a:r>
              <a:rPr lang="en-US" baseline="0" smtClean="0"/>
              <a:t> </a:t>
            </a:r>
            <a:r>
              <a:rPr lang="en-US" baseline="0" err="1" smtClean="0"/>
              <a:t>estar</a:t>
            </a:r>
            <a:r>
              <a:rPr lang="en-US" baseline="0" smtClean="0"/>
              <a:t> en </a:t>
            </a:r>
            <a:r>
              <a:rPr lang="en-US" baseline="0" err="1" smtClean="0"/>
              <a:t>juego</a:t>
            </a:r>
            <a:r>
              <a:rPr lang="en-US" baseline="0" smtClean="0"/>
              <a:t>, </a:t>
            </a:r>
            <a:r>
              <a:rPr lang="en-US" baseline="0" err="1" smtClean="0"/>
              <a:t>motivaron</a:t>
            </a:r>
            <a:r>
              <a:rPr lang="en-US" baseline="0" smtClean="0"/>
              <a:t> los </a:t>
            </a:r>
            <a:r>
              <a:rPr lang="en-US" baseline="0" err="1" smtClean="0"/>
              <a:t>experimentos</a:t>
            </a:r>
            <a:r>
              <a:rPr lang="en-US" baseline="0" smtClean="0"/>
              <a:t> </a:t>
            </a:r>
            <a:r>
              <a:rPr lang="en-US" baseline="0" err="1" smtClean="0"/>
              <a:t>numéricos</a:t>
            </a:r>
            <a:r>
              <a:rPr lang="en-US" baseline="0" smtClean="0"/>
              <a:t>. </a:t>
            </a:r>
            <a:endParaRPr lang="es-AR"/>
          </a:p>
        </p:txBody>
      </p:sp>
      <p:sp>
        <p:nvSpPr>
          <p:cNvPr id="4" name="Slide Number Placeholder 3"/>
          <p:cNvSpPr>
            <a:spLocks noGrp="1"/>
          </p:cNvSpPr>
          <p:nvPr>
            <p:ph type="sldNum" sz="quarter" idx="10"/>
          </p:nvPr>
        </p:nvSpPr>
        <p:spPr/>
        <p:txBody>
          <a:bodyPr/>
          <a:lstStyle/>
          <a:p>
            <a:fld id="{1F0B5C30-2FAF-4234-B529-B2059A601576}" type="slidenum">
              <a:rPr lang="es-AR" smtClean="0"/>
              <a:t>26</a:t>
            </a:fld>
            <a:endParaRPr lang="es-AR"/>
          </a:p>
        </p:txBody>
      </p:sp>
    </p:spTree>
    <p:extLst>
      <p:ext uri="{BB962C8B-B14F-4D97-AF65-F5344CB8AC3E}">
        <p14:creationId xmlns:p14="http://schemas.microsoft.com/office/powerpoint/2010/main" val="377045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Para</a:t>
            </a:r>
            <a:r>
              <a:rPr lang="en-US" baseline="0" dirty="0" smtClean="0"/>
              <a:t> </a:t>
            </a:r>
            <a:r>
              <a:rPr lang="en-US" baseline="0" dirty="0" err="1" smtClean="0"/>
              <a:t>estudiar</a:t>
            </a:r>
            <a:r>
              <a:rPr lang="en-US" baseline="0" dirty="0" smtClean="0"/>
              <a:t> el </a:t>
            </a:r>
            <a:r>
              <a:rPr lang="en-US" baseline="0" dirty="0" err="1" smtClean="0"/>
              <a:t>efecto</a:t>
            </a:r>
            <a:r>
              <a:rPr lang="en-US" baseline="0" dirty="0" smtClean="0"/>
              <a:t> de </a:t>
            </a:r>
            <a:r>
              <a:rPr lang="en-US" baseline="0" dirty="0" err="1" smtClean="0"/>
              <a:t>las</a:t>
            </a:r>
            <a:r>
              <a:rPr lang="en-US" baseline="0" dirty="0" smtClean="0"/>
              <a:t> </a:t>
            </a:r>
            <a:r>
              <a:rPr lang="en-US" baseline="0" dirty="0" err="1" smtClean="0"/>
              <a:t>condiciones</a:t>
            </a:r>
            <a:r>
              <a:rPr lang="en-US" baseline="0" dirty="0" smtClean="0"/>
              <a:t> </a:t>
            </a:r>
            <a:r>
              <a:rPr lang="en-US" baseline="0" dirty="0" err="1" smtClean="0"/>
              <a:t>superficiales</a:t>
            </a:r>
            <a:r>
              <a:rPr lang="en-US" baseline="0" dirty="0" smtClean="0"/>
              <a:t> en el </a:t>
            </a:r>
            <a:r>
              <a:rPr lang="en-US" baseline="0" dirty="0" err="1" smtClean="0"/>
              <a:t>desarrollo</a:t>
            </a:r>
            <a:r>
              <a:rPr lang="en-US" baseline="0" dirty="0" smtClean="0"/>
              <a:t> de la </a:t>
            </a:r>
            <a:r>
              <a:rPr lang="en-US" baseline="0" dirty="0" err="1" smtClean="0"/>
              <a:t>onda</a:t>
            </a:r>
            <a:r>
              <a:rPr lang="en-US" baseline="0" dirty="0" smtClean="0"/>
              <a:t> 3 se </a:t>
            </a:r>
            <a:r>
              <a:rPr lang="en-US" baseline="0" dirty="0" err="1" smtClean="0"/>
              <a:t>realizaron</a:t>
            </a:r>
            <a:r>
              <a:rPr lang="en-US" baseline="0" dirty="0" smtClean="0"/>
              <a:t> </a:t>
            </a:r>
            <a:r>
              <a:rPr lang="en-US" baseline="0" dirty="0" err="1" smtClean="0"/>
              <a:t>una</a:t>
            </a:r>
            <a:r>
              <a:rPr lang="en-US" baseline="0" dirty="0" smtClean="0"/>
              <a:t> </a:t>
            </a:r>
            <a:r>
              <a:rPr lang="en-US" baseline="0" dirty="0" err="1" smtClean="0"/>
              <a:t>serie</a:t>
            </a:r>
            <a:r>
              <a:rPr lang="en-US" baseline="0" dirty="0" smtClean="0"/>
              <a:t> de </a:t>
            </a:r>
            <a:r>
              <a:rPr lang="en-US" baseline="0" dirty="0" err="1" smtClean="0"/>
              <a:t>experimentos</a:t>
            </a:r>
            <a:r>
              <a:rPr lang="en-US" baseline="0" dirty="0" smtClean="0"/>
              <a:t> </a:t>
            </a:r>
            <a:r>
              <a:rPr lang="en-US" baseline="0" dirty="0" err="1" smtClean="0"/>
              <a:t>numéricos</a:t>
            </a:r>
            <a:r>
              <a:rPr lang="en-US" baseline="0" dirty="0" smtClean="0"/>
              <a:t> con el </a:t>
            </a:r>
            <a:r>
              <a:rPr lang="en-US" baseline="0" dirty="0" err="1" smtClean="0"/>
              <a:t>modelo</a:t>
            </a:r>
            <a:r>
              <a:rPr lang="en-US" baseline="0" dirty="0" smtClean="0"/>
              <a:t> SPEEDY. </a:t>
            </a:r>
          </a:p>
          <a:p>
            <a:r>
              <a:rPr lang="en-US" baseline="0" dirty="0" err="1" smtClean="0"/>
              <a:t>Primero</a:t>
            </a:r>
            <a:r>
              <a:rPr lang="en-US" baseline="0" dirty="0" smtClean="0"/>
              <a:t>, se </a:t>
            </a:r>
            <a:r>
              <a:rPr lang="en-US" baseline="0" dirty="0" err="1" smtClean="0"/>
              <a:t>realizó</a:t>
            </a:r>
            <a:r>
              <a:rPr lang="en-US" baseline="0" dirty="0" smtClean="0"/>
              <a:t> </a:t>
            </a:r>
            <a:r>
              <a:rPr lang="en-US" baseline="0" dirty="0" err="1" smtClean="0"/>
              <a:t>una</a:t>
            </a:r>
            <a:r>
              <a:rPr lang="en-US" baseline="0" dirty="0" smtClean="0"/>
              <a:t> </a:t>
            </a:r>
            <a:r>
              <a:rPr lang="en-US" baseline="0" dirty="0" err="1" smtClean="0"/>
              <a:t>validación</a:t>
            </a:r>
            <a:r>
              <a:rPr lang="en-US" baseline="0" dirty="0" smtClean="0"/>
              <a:t> de la </a:t>
            </a:r>
            <a:r>
              <a:rPr lang="en-US" baseline="0" dirty="0" err="1" smtClean="0"/>
              <a:t>corrida</a:t>
            </a:r>
            <a:r>
              <a:rPr lang="en-US" baseline="0" dirty="0" smtClean="0"/>
              <a:t> Control a </a:t>
            </a:r>
            <a:r>
              <a:rPr lang="en-US" baseline="0" dirty="0" err="1" smtClean="0"/>
              <a:t>partir</a:t>
            </a:r>
            <a:r>
              <a:rPr lang="en-US" baseline="0" dirty="0" smtClean="0"/>
              <a:t> de los </a:t>
            </a:r>
            <a:r>
              <a:rPr lang="en-US" baseline="0" dirty="0" err="1" smtClean="0"/>
              <a:t>datos</a:t>
            </a:r>
            <a:r>
              <a:rPr lang="en-US" baseline="0" dirty="0" smtClean="0"/>
              <a:t> de NCEP. </a:t>
            </a:r>
            <a:endParaRPr lang="en-US" baseline="0" dirty="0" smtClean="0"/>
          </a:p>
          <a:p>
            <a:r>
              <a:rPr lang="en-US" baseline="0" dirty="0" smtClean="0"/>
              <a:t>La </a:t>
            </a:r>
            <a:r>
              <a:rPr lang="en-US" baseline="0" dirty="0" err="1" smtClean="0"/>
              <a:t>corrida</a:t>
            </a:r>
            <a:r>
              <a:rPr lang="en-US" baseline="0" dirty="0" smtClean="0"/>
              <a:t> control </a:t>
            </a:r>
            <a:r>
              <a:rPr lang="en-US" baseline="0" dirty="0" err="1" smtClean="0"/>
              <a:t>representaría</a:t>
            </a:r>
            <a:r>
              <a:rPr lang="en-US" baseline="0" dirty="0" smtClean="0"/>
              <a:t> la </a:t>
            </a:r>
            <a:r>
              <a:rPr lang="en-US" baseline="0" dirty="0" err="1" smtClean="0"/>
              <a:t>corrida</a:t>
            </a:r>
            <a:r>
              <a:rPr lang="en-US" baseline="0" dirty="0" smtClean="0"/>
              <a:t> “real” en la </a:t>
            </a:r>
            <a:r>
              <a:rPr lang="en-US" baseline="0" dirty="0" err="1" smtClean="0"/>
              <a:t>que</a:t>
            </a:r>
            <a:r>
              <a:rPr lang="en-US" baseline="0" dirty="0" smtClean="0"/>
              <a:t> se </a:t>
            </a:r>
            <a:r>
              <a:rPr lang="en-US" baseline="0" dirty="0" err="1" smtClean="0"/>
              <a:t>dejaron</a:t>
            </a:r>
            <a:r>
              <a:rPr lang="en-US" baseline="0" dirty="0" smtClean="0"/>
              <a:t> </a:t>
            </a:r>
            <a:r>
              <a:rPr lang="en-US" baseline="0" dirty="0" err="1" smtClean="0"/>
              <a:t>activos</a:t>
            </a:r>
            <a:r>
              <a:rPr lang="en-US" baseline="0" dirty="0" smtClean="0"/>
              <a:t> los </a:t>
            </a:r>
            <a:r>
              <a:rPr lang="en-US" baseline="0" dirty="0" err="1" smtClean="0"/>
              <a:t>modelos</a:t>
            </a:r>
            <a:r>
              <a:rPr lang="en-US" baseline="0" dirty="0" smtClean="0"/>
              <a:t> de mar, </a:t>
            </a:r>
            <a:r>
              <a:rPr lang="en-US" baseline="0" dirty="0" err="1" smtClean="0"/>
              <a:t>hielo</a:t>
            </a:r>
            <a:r>
              <a:rPr lang="en-US" baseline="0" dirty="0" smtClean="0"/>
              <a:t> y </a:t>
            </a:r>
            <a:r>
              <a:rPr lang="en-US" baseline="0" dirty="0" err="1" smtClean="0"/>
              <a:t>suelo</a:t>
            </a:r>
            <a:r>
              <a:rPr lang="en-US" baseline="0" dirty="0" smtClean="0"/>
              <a:t> y se </a:t>
            </a:r>
            <a:r>
              <a:rPr lang="en-US" baseline="0" dirty="0" err="1" smtClean="0"/>
              <a:t>forzó</a:t>
            </a:r>
            <a:r>
              <a:rPr lang="en-US" baseline="0" dirty="0" smtClean="0"/>
              <a:t> el </a:t>
            </a:r>
            <a:r>
              <a:rPr lang="en-US" baseline="0" dirty="0" err="1" smtClean="0"/>
              <a:t>modelo</a:t>
            </a:r>
            <a:r>
              <a:rPr lang="en-US" baseline="0" dirty="0" smtClean="0"/>
              <a:t> con </a:t>
            </a:r>
            <a:r>
              <a:rPr lang="en-US" baseline="0" dirty="0" err="1" smtClean="0"/>
              <a:t>las</a:t>
            </a:r>
            <a:r>
              <a:rPr lang="en-US" baseline="0" dirty="0" smtClean="0"/>
              <a:t> </a:t>
            </a:r>
            <a:r>
              <a:rPr lang="en-US" baseline="0" dirty="0" err="1" smtClean="0"/>
              <a:t>temperaturas</a:t>
            </a:r>
            <a:r>
              <a:rPr lang="en-US" baseline="0" dirty="0" smtClean="0"/>
              <a:t> del mar </a:t>
            </a:r>
            <a:r>
              <a:rPr lang="en-US" baseline="0" dirty="0" err="1" smtClean="0"/>
              <a:t>observadas</a:t>
            </a:r>
            <a:r>
              <a:rPr lang="en-US" baseline="0" dirty="0" smtClean="0"/>
              <a:t>. </a:t>
            </a:r>
            <a:endParaRPr lang="en-US" baseline="0" dirty="0" smtClean="0"/>
          </a:p>
        </p:txBody>
      </p:sp>
      <p:sp>
        <p:nvSpPr>
          <p:cNvPr id="4" name="Slide Number Placeholder 3"/>
          <p:cNvSpPr>
            <a:spLocks noGrp="1"/>
          </p:cNvSpPr>
          <p:nvPr>
            <p:ph type="sldNum" sz="quarter" idx="10"/>
          </p:nvPr>
        </p:nvSpPr>
        <p:spPr/>
        <p:txBody>
          <a:bodyPr/>
          <a:lstStyle/>
          <a:p>
            <a:fld id="{1F0B5C30-2FAF-4234-B529-B2059A601576}" type="slidenum">
              <a:rPr lang="es-AR" smtClean="0"/>
              <a:t>27</a:t>
            </a:fld>
            <a:endParaRPr lang="es-AR"/>
          </a:p>
        </p:txBody>
      </p:sp>
    </p:spTree>
    <p:extLst>
      <p:ext uri="{BB962C8B-B14F-4D97-AF65-F5344CB8AC3E}">
        <p14:creationId xmlns:p14="http://schemas.microsoft.com/office/powerpoint/2010/main" val="603816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En </a:t>
            </a:r>
            <a:r>
              <a:rPr lang="en-US" err="1" smtClean="0"/>
              <a:t>esta</a:t>
            </a:r>
            <a:r>
              <a:rPr lang="en-US" smtClean="0"/>
              <a:t> </a:t>
            </a:r>
            <a:r>
              <a:rPr lang="en-US" err="1" smtClean="0"/>
              <a:t>figura</a:t>
            </a:r>
            <a:r>
              <a:rPr lang="en-US" smtClean="0"/>
              <a:t> se </a:t>
            </a:r>
            <a:r>
              <a:rPr lang="en-US" err="1" smtClean="0"/>
              <a:t>muestra</a:t>
            </a:r>
            <a:r>
              <a:rPr lang="en-US" smtClean="0"/>
              <a:t> la media zonal del </a:t>
            </a:r>
            <a:r>
              <a:rPr lang="en-US" err="1" smtClean="0"/>
              <a:t>viento</a:t>
            </a:r>
            <a:r>
              <a:rPr lang="en-US" smtClean="0"/>
              <a:t> zonal </a:t>
            </a:r>
            <a:r>
              <a:rPr lang="en-US" err="1" smtClean="0"/>
              <a:t>para</a:t>
            </a:r>
            <a:r>
              <a:rPr lang="en-US" smtClean="0"/>
              <a:t> SPEEDY en </a:t>
            </a:r>
            <a:r>
              <a:rPr lang="en-US" err="1" smtClean="0"/>
              <a:t>sombreado</a:t>
            </a:r>
            <a:r>
              <a:rPr lang="en-US" smtClean="0"/>
              <a:t> y NCEP</a:t>
            </a:r>
            <a:r>
              <a:rPr lang="en-US" baseline="0" smtClean="0"/>
              <a:t> en </a:t>
            </a:r>
            <a:r>
              <a:rPr lang="en-US" baseline="0" err="1" smtClean="0"/>
              <a:t>lineas</a:t>
            </a:r>
            <a:r>
              <a:rPr lang="en-US" baseline="0" smtClean="0"/>
              <a:t> </a:t>
            </a:r>
            <a:r>
              <a:rPr lang="en-US" baseline="0" err="1" smtClean="0"/>
              <a:t>negras</a:t>
            </a:r>
            <a:r>
              <a:rPr lang="en-US" baseline="0" smtClean="0"/>
              <a:t> (</a:t>
            </a:r>
            <a:r>
              <a:rPr lang="en-US" baseline="0" err="1" smtClean="0"/>
              <a:t>que</a:t>
            </a:r>
            <a:r>
              <a:rPr lang="en-US" baseline="0" smtClean="0"/>
              <a:t> </a:t>
            </a:r>
            <a:r>
              <a:rPr lang="en-US" baseline="0" err="1" smtClean="0"/>
              <a:t>es</a:t>
            </a:r>
            <a:r>
              <a:rPr lang="en-US" baseline="0" smtClean="0"/>
              <a:t> </a:t>
            </a:r>
            <a:r>
              <a:rPr lang="en-US" baseline="0" err="1" smtClean="0"/>
              <a:t>una</a:t>
            </a:r>
            <a:r>
              <a:rPr lang="en-US" baseline="0" smtClean="0"/>
              <a:t> </a:t>
            </a:r>
            <a:r>
              <a:rPr lang="en-US" baseline="0" err="1" smtClean="0"/>
              <a:t>convención</a:t>
            </a:r>
            <a:r>
              <a:rPr lang="en-US" baseline="0" smtClean="0"/>
              <a:t> </a:t>
            </a:r>
            <a:r>
              <a:rPr lang="en-US" baseline="0" err="1" smtClean="0"/>
              <a:t>que</a:t>
            </a:r>
            <a:r>
              <a:rPr lang="en-US" baseline="0" smtClean="0"/>
              <a:t> se </a:t>
            </a:r>
            <a:r>
              <a:rPr lang="en-US" baseline="0" err="1" smtClean="0"/>
              <a:t>va</a:t>
            </a:r>
            <a:r>
              <a:rPr lang="en-US" baseline="0" smtClean="0"/>
              <a:t> a </a:t>
            </a:r>
            <a:r>
              <a:rPr lang="en-US" baseline="0" err="1" smtClean="0"/>
              <a:t>mantener</a:t>
            </a:r>
            <a:r>
              <a:rPr lang="en-US" baseline="0" smtClean="0"/>
              <a:t> en </a:t>
            </a:r>
            <a:r>
              <a:rPr lang="en-US" baseline="0" err="1" smtClean="0"/>
              <a:t>las</a:t>
            </a:r>
            <a:r>
              <a:rPr lang="en-US" baseline="0" smtClean="0"/>
              <a:t> </a:t>
            </a:r>
            <a:r>
              <a:rPr lang="en-US" baseline="0" err="1" smtClean="0"/>
              <a:t>figuras</a:t>
            </a:r>
            <a:r>
              <a:rPr lang="en-US" baseline="0" smtClean="0"/>
              <a:t> </a:t>
            </a:r>
            <a:r>
              <a:rPr lang="en-US" baseline="0" err="1" smtClean="0"/>
              <a:t>siguientes</a:t>
            </a:r>
            <a:r>
              <a:rPr lang="en-US" baseline="0" smtClean="0"/>
              <a:t>). </a:t>
            </a:r>
          </a:p>
          <a:p>
            <a:r>
              <a:rPr lang="en-US" baseline="0" smtClean="0"/>
              <a:t>En la </a:t>
            </a:r>
            <a:r>
              <a:rPr lang="en-US" baseline="0" err="1" smtClean="0"/>
              <a:t>tropósfera</a:t>
            </a:r>
            <a:r>
              <a:rPr lang="en-US" baseline="0" smtClean="0"/>
              <a:t> se </a:t>
            </a:r>
            <a:r>
              <a:rPr lang="en-US" baseline="0" err="1" smtClean="0"/>
              <a:t>ve</a:t>
            </a:r>
            <a:r>
              <a:rPr lang="en-US" baseline="0" smtClean="0"/>
              <a:t> </a:t>
            </a:r>
            <a:r>
              <a:rPr lang="en-US" baseline="0" err="1" smtClean="0"/>
              <a:t>que</a:t>
            </a:r>
            <a:r>
              <a:rPr lang="en-US" baseline="0" smtClean="0"/>
              <a:t> SPEEDY </a:t>
            </a:r>
            <a:r>
              <a:rPr lang="en-US" baseline="0" err="1" smtClean="0"/>
              <a:t>simula</a:t>
            </a:r>
            <a:r>
              <a:rPr lang="en-US" baseline="0" smtClean="0"/>
              <a:t> </a:t>
            </a:r>
            <a:r>
              <a:rPr lang="en-US" baseline="0" err="1" smtClean="0"/>
              <a:t>correctamente</a:t>
            </a:r>
            <a:r>
              <a:rPr lang="en-US" baseline="0" smtClean="0"/>
              <a:t> la </a:t>
            </a:r>
            <a:r>
              <a:rPr lang="en-US" baseline="0" err="1" smtClean="0"/>
              <a:t>presencia</a:t>
            </a:r>
            <a:r>
              <a:rPr lang="en-US" baseline="0" smtClean="0"/>
              <a:t> del jet subtropical, </a:t>
            </a:r>
            <a:r>
              <a:rPr lang="en-US" baseline="0" err="1" smtClean="0"/>
              <a:t>aunque</a:t>
            </a:r>
            <a:r>
              <a:rPr lang="en-US" baseline="0" smtClean="0"/>
              <a:t> </a:t>
            </a:r>
            <a:r>
              <a:rPr lang="en-US" baseline="0" err="1" smtClean="0"/>
              <a:t>más</a:t>
            </a:r>
            <a:r>
              <a:rPr lang="en-US" baseline="0" smtClean="0"/>
              <a:t> </a:t>
            </a:r>
            <a:r>
              <a:rPr lang="en-US" baseline="0" err="1" smtClean="0"/>
              <a:t>intenso</a:t>
            </a:r>
            <a:r>
              <a:rPr lang="en-US" baseline="0" smtClean="0"/>
              <a:t> </a:t>
            </a:r>
            <a:r>
              <a:rPr lang="en-US" baseline="0" err="1" smtClean="0"/>
              <a:t>que</a:t>
            </a:r>
            <a:r>
              <a:rPr lang="en-US" baseline="0" smtClean="0"/>
              <a:t> </a:t>
            </a:r>
            <a:r>
              <a:rPr lang="en-US" baseline="0" err="1" smtClean="0"/>
              <a:t>las</a:t>
            </a:r>
            <a:r>
              <a:rPr lang="en-US" baseline="0" smtClean="0"/>
              <a:t> </a:t>
            </a:r>
            <a:r>
              <a:rPr lang="en-US" baseline="0" err="1" smtClean="0"/>
              <a:t>observaciones</a:t>
            </a:r>
            <a:r>
              <a:rPr lang="en-US" baseline="0" smtClean="0"/>
              <a:t> y </a:t>
            </a:r>
            <a:r>
              <a:rPr lang="en-US" baseline="0" err="1" smtClean="0"/>
              <a:t>desplazado</a:t>
            </a:r>
            <a:r>
              <a:rPr lang="en-US" baseline="0" smtClean="0"/>
              <a:t> </a:t>
            </a:r>
            <a:r>
              <a:rPr lang="en-US" baseline="0" err="1" smtClean="0"/>
              <a:t>hacia</a:t>
            </a:r>
            <a:r>
              <a:rPr lang="en-US" baseline="0" smtClean="0"/>
              <a:t> el </a:t>
            </a:r>
            <a:r>
              <a:rPr lang="en-US" baseline="0" err="1" smtClean="0"/>
              <a:t>norte</a:t>
            </a:r>
            <a:r>
              <a:rPr lang="en-US" baseline="0" smtClean="0"/>
              <a:t> en </a:t>
            </a:r>
            <a:r>
              <a:rPr lang="en-US" baseline="0" err="1" smtClean="0"/>
              <a:t>verano</a:t>
            </a:r>
            <a:r>
              <a:rPr lang="en-US" baseline="0" smtClean="0"/>
              <a:t>. En la </a:t>
            </a:r>
            <a:r>
              <a:rPr lang="en-US" baseline="0" err="1" smtClean="0"/>
              <a:t>estratósfera</a:t>
            </a:r>
            <a:r>
              <a:rPr lang="en-US" baseline="0" smtClean="0"/>
              <a:t>, en </a:t>
            </a:r>
            <a:r>
              <a:rPr lang="en-US" baseline="0" err="1" smtClean="0"/>
              <a:t>cambio</a:t>
            </a:r>
            <a:r>
              <a:rPr lang="en-US" baseline="0" smtClean="0"/>
              <a:t>, se </a:t>
            </a:r>
            <a:r>
              <a:rPr lang="en-US" baseline="0" err="1" smtClean="0"/>
              <a:t>observa</a:t>
            </a:r>
            <a:r>
              <a:rPr lang="en-US" baseline="0" smtClean="0"/>
              <a:t> </a:t>
            </a:r>
            <a:r>
              <a:rPr lang="en-US" baseline="0" err="1" smtClean="0"/>
              <a:t>que</a:t>
            </a:r>
            <a:r>
              <a:rPr lang="en-US" baseline="0" smtClean="0"/>
              <a:t> el </a:t>
            </a:r>
            <a:r>
              <a:rPr lang="en-US" baseline="0" err="1" smtClean="0"/>
              <a:t>modelo</a:t>
            </a:r>
            <a:r>
              <a:rPr lang="en-US" baseline="0" smtClean="0"/>
              <a:t> </a:t>
            </a:r>
            <a:r>
              <a:rPr lang="en-US" baseline="0" err="1" smtClean="0"/>
              <a:t>carece</a:t>
            </a:r>
            <a:r>
              <a:rPr lang="en-US" baseline="0" smtClean="0"/>
              <a:t> </a:t>
            </a:r>
            <a:r>
              <a:rPr lang="en-US" baseline="0" err="1" smtClean="0"/>
              <a:t>completamente</a:t>
            </a:r>
            <a:r>
              <a:rPr lang="en-US" baseline="0" smtClean="0"/>
              <a:t> de jet </a:t>
            </a:r>
            <a:r>
              <a:rPr lang="en-US" baseline="0" err="1" smtClean="0"/>
              <a:t>subpolar</a:t>
            </a:r>
            <a:r>
              <a:rPr lang="en-US" baseline="0" smtClean="0"/>
              <a:t>. </a:t>
            </a:r>
            <a:r>
              <a:rPr lang="en-US" baseline="0" err="1" smtClean="0"/>
              <a:t>Eso</a:t>
            </a:r>
            <a:r>
              <a:rPr lang="en-US" baseline="0" smtClean="0"/>
              <a:t> </a:t>
            </a:r>
            <a:r>
              <a:rPr lang="en-US" baseline="0" err="1" smtClean="0"/>
              <a:t>posiblemente</a:t>
            </a:r>
            <a:r>
              <a:rPr lang="en-US" baseline="0" smtClean="0"/>
              <a:t> se </a:t>
            </a:r>
            <a:r>
              <a:rPr lang="en-US" baseline="0" err="1" smtClean="0"/>
              <a:t>deba</a:t>
            </a:r>
            <a:r>
              <a:rPr lang="en-US" baseline="0" smtClean="0"/>
              <a:t> a la </a:t>
            </a:r>
            <a:r>
              <a:rPr lang="en-US" baseline="0" err="1" smtClean="0"/>
              <a:t>falta</a:t>
            </a:r>
            <a:r>
              <a:rPr lang="en-US" baseline="0" smtClean="0"/>
              <a:t> de </a:t>
            </a:r>
            <a:r>
              <a:rPr lang="en-US" baseline="0" err="1" smtClean="0"/>
              <a:t>niveles</a:t>
            </a:r>
            <a:r>
              <a:rPr lang="en-US" baseline="0" smtClean="0"/>
              <a:t> </a:t>
            </a:r>
            <a:r>
              <a:rPr lang="en-US" baseline="0" err="1" smtClean="0"/>
              <a:t>verticales</a:t>
            </a:r>
            <a:r>
              <a:rPr lang="en-US" baseline="0" smtClean="0"/>
              <a:t> en la </a:t>
            </a:r>
            <a:r>
              <a:rPr lang="en-US" baseline="0" err="1" smtClean="0"/>
              <a:t>estratósfera</a:t>
            </a:r>
            <a:r>
              <a:rPr lang="en-US" baseline="0" smtClean="0"/>
              <a:t> y a </a:t>
            </a:r>
            <a:r>
              <a:rPr lang="en-US" baseline="0" err="1" smtClean="0"/>
              <a:t>que</a:t>
            </a:r>
            <a:r>
              <a:rPr lang="en-US" baseline="0" smtClean="0"/>
              <a:t> el </a:t>
            </a:r>
            <a:r>
              <a:rPr lang="en-US" baseline="0" err="1" smtClean="0"/>
              <a:t>nivel</a:t>
            </a:r>
            <a:r>
              <a:rPr lang="en-US" baseline="0" smtClean="0"/>
              <a:t> </a:t>
            </a:r>
            <a:r>
              <a:rPr lang="en-US" baseline="0" err="1" smtClean="0"/>
              <a:t>más</a:t>
            </a:r>
            <a:r>
              <a:rPr lang="en-US" baseline="0" smtClean="0"/>
              <a:t> alto del </a:t>
            </a:r>
            <a:r>
              <a:rPr lang="en-US" baseline="0" err="1" smtClean="0"/>
              <a:t>modelo</a:t>
            </a:r>
            <a:r>
              <a:rPr lang="en-US" baseline="0" smtClean="0"/>
              <a:t> </a:t>
            </a:r>
            <a:r>
              <a:rPr lang="en-US" baseline="0" err="1" smtClean="0"/>
              <a:t>actúa</a:t>
            </a:r>
            <a:r>
              <a:rPr lang="en-US" baseline="0" smtClean="0"/>
              <a:t> </a:t>
            </a:r>
            <a:r>
              <a:rPr lang="en-US" baseline="0" err="1" smtClean="0"/>
              <a:t>como</a:t>
            </a:r>
            <a:r>
              <a:rPr lang="en-US" baseline="0" smtClean="0"/>
              <a:t> “</a:t>
            </a:r>
            <a:r>
              <a:rPr lang="en-US" baseline="0" err="1" smtClean="0"/>
              <a:t>esponja</a:t>
            </a:r>
            <a:r>
              <a:rPr lang="en-US" baseline="0" smtClean="0"/>
              <a:t>” </a:t>
            </a:r>
            <a:r>
              <a:rPr lang="en-US" baseline="0" err="1" smtClean="0"/>
              <a:t>para</a:t>
            </a:r>
            <a:r>
              <a:rPr lang="en-US" baseline="0" smtClean="0"/>
              <a:t> </a:t>
            </a:r>
            <a:r>
              <a:rPr lang="en-US" baseline="0" err="1" smtClean="0"/>
              <a:t>evitar</a:t>
            </a:r>
            <a:r>
              <a:rPr lang="en-US" baseline="0" smtClean="0"/>
              <a:t> la </a:t>
            </a:r>
            <a:r>
              <a:rPr lang="en-US" baseline="0" err="1" smtClean="0"/>
              <a:t>reflexión</a:t>
            </a:r>
            <a:r>
              <a:rPr lang="en-US" baseline="0" smtClean="0"/>
              <a:t> de </a:t>
            </a:r>
            <a:r>
              <a:rPr lang="en-US" baseline="0" err="1" smtClean="0"/>
              <a:t>ondas</a:t>
            </a:r>
            <a:r>
              <a:rPr lang="en-US" baseline="0" smtClean="0"/>
              <a:t> de </a:t>
            </a:r>
            <a:r>
              <a:rPr lang="en-US" baseline="0" err="1" smtClean="0"/>
              <a:t>gravedad</a:t>
            </a:r>
            <a:r>
              <a:rPr lang="en-US" baseline="0" smtClean="0"/>
              <a:t>.</a:t>
            </a:r>
          </a:p>
          <a:p>
            <a:endParaRPr lang="en-US" baseline="0" smtClean="0"/>
          </a:p>
          <a:p>
            <a:r>
              <a:rPr lang="en-US" baseline="0" smtClean="0"/>
              <a:t>Dada la </a:t>
            </a:r>
            <a:r>
              <a:rPr lang="en-US" baseline="0" err="1" smtClean="0"/>
              <a:t>influencia</a:t>
            </a:r>
            <a:r>
              <a:rPr lang="en-US" baseline="0" smtClean="0"/>
              <a:t> del jet en la </a:t>
            </a:r>
            <a:r>
              <a:rPr lang="en-US" baseline="0" err="1" smtClean="0"/>
              <a:t>dinámica</a:t>
            </a:r>
            <a:r>
              <a:rPr lang="en-US" baseline="0" smtClean="0"/>
              <a:t> de la </a:t>
            </a:r>
            <a:r>
              <a:rPr lang="en-US" baseline="0" err="1" smtClean="0"/>
              <a:t>atmósfera</a:t>
            </a:r>
            <a:r>
              <a:rPr lang="en-US" baseline="0" smtClean="0"/>
              <a:t> </a:t>
            </a:r>
            <a:r>
              <a:rPr lang="en-US" baseline="0" err="1" smtClean="0"/>
              <a:t>durante</a:t>
            </a:r>
            <a:r>
              <a:rPr lang="en-US" baseline="0" smtClean="0"/>
              <a:t> los </a:t>
            </a:r>
            <a:r>
              <a:rPr lang="en-US" baseline="0" err="1" smtClean="0"/>
              <a:t>meses</a:t>
            </a:r>
            <a:r>
              <a:rPr lang="en-US" baseline="0" smtClean="0"/>
              <a:t> de </a:t>
            </a:r>
            <a:r>
              <a:rPr lang="en-US" baseline="0" err="1" smtClean="0"/>
              <a:t>invierno</a:t>
            </a:r>
            <a:r>
              <a:rPr lang="en-US" baseline="0" smtClean="0"/>
              <a:t> y primavera, </a:t>
            </a:r>
            <a:r>
              <a:rPr lang="en-US" baseline="0" err="1" smtClean="0"/>
              <a:t>esta</a:t>
            </a:r>
            <a:r>
              <a:rPr lang="en-US" baseline="0" smtClean="0"/>
              <a:t> </a:t>
            </a:r>
            <a:r>
              <a:rPr lang="en-US" baseline="0" err="1" smtClean="0"/>
              <a:t>es</a:t>
            </a:r>
            <a:r>
              <a:rPr lang="en-US" baseline="0" smtClean="0"/>
              <a:t> </a:t>
            </a:r>
            <a:r>
              <a:rPr lang="en-US" baseline="0" err="1" smtClean="0"/>
              <a:t>una</a:t>
            </a:r>
            <a:r>
              <a:rPr lang="en-US" baseline="0" smtClean="0"/>
              <a:t> </a:t>
            </a:r>
            <a:r>
              <a:rPr lang="en-US" baseline="0" err="1" smtClean="0"/>
              <a:t>limitación</a:t>
            </a:r>
            <a:r>
              <a:rPr lang="en-US" baseline="0" smtClean="0"/>
              <a:t> </a:t>
            </a:r>
            <a:r>
              <a:rPr lang="en-US" baseline="0" err="1" smtClean="0"/>
              <a:t>importante</a:t>
            </a:r>
            <a:r>
              <a:rPr lang="en-US" baseline="0" smtClean="0"/>
              <a:t>.</a:t>
            </a:r>
          </a:p>
        </p:txBody>
      </p:sp>
      <p:sp>
        <p:nvSpPr>
          <p:cNvPr id="4" name="Slide Number Placeholder 3"/>
          <p:cNvSpPr>
            <a:spLocks noGrp="1"/>
          </p:cNvSpPr>
          <p:nvPr>
            <p:ph type="sldNum" sz="quarter" idx="10"/>
          </p:nvPr>
        </p:nvSpPr>
        <p:spPr/>
        <p:txBody>
          <a:bodyPr/>
          <a:lstStyle/>
          <a:p>
            <a:fld id="{1F0B5C30-2FAF-4234-B529-B2059A601576}" type="slidenum">
              <a:rPr lang="es-AR" smtClean="0"/>
              <a:t>28</a:t>
            </a:fld>
            <a:endParaRPr lang="es-AR"/>
          </a:p>
        </p:txBody>
      </p:sp>
    </p:spTree>
    <p:extLst>
      <p:ext uri="{BB962C8B-B14F-4D97-AF65-F5344CB8AC3E}">
        <p14:creationId xmlns:p14="http://schemas.microsoft.com/office/powerpoint/2010/main" val="1115577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En</a:t>
            </a:r>
            <a:r>
              <a:rPr lang="en-US" baseline="0" smtClean="0"/>
              <a:t> </a:t>
            </a:r>
            <a:r>
              <a:rPr lang="en-US" baseline="0" err="1" smtClean="0"/>
              <a:t>esta</a:t>
            </a:r>
            <a:r>
              <a:rPr lang="en-US" baseline="0" smtClean="0"/>
              <a:t> </a:t>
            </a:r>
            <a:r>
              <a:rPr lang="en-US" baseline="0" err="1" smtClean="0"/>
              <a:t>figura</a:t>
            </a:r>
            <a:r>
              <a:rPr lang="en-US" baseline="0" smtClean="0"/>
              <a:t> se </a:t>
            </a:r>
            <a:r>
              <a:rPr lang="en-US" baseline="0" err="1" smtClean="0"/>
              <a:t>compara</a:t>
            </a:r>
            <a:r>
              <a:rPr lang="en-US" baseline="0" smtClean="0"/>
              <a:t> la </a:t>
            </a:r>
            <a:r>
              <a:rPr lang="en-US" baseline="0" err="1" smtClean="0"/>
              <a:t>anomalía</a:t>
            </a:r>
            <a:r>
              <a:rPr lang="en-US" baseline="0" smtClean="0"/>
              <a:t> zonal de </a:t>
            </a:r>
            <a:r>
              <a:rPr lang="en-US" baseline="0" err="1" smtClean="0"/>
              <a:t>geopotencial</a:t>
            </a:r>
            <a:r>
              <a:rPr lang="en-US" baseline="0" smtClean="0"/>
              <a:t> en </a:t>
            </a:r>
            <a:r>
              <a:rPr lang="en-US" baseline="0" err="1" smtClean="0"/>
              <a:t>niveles</a:t>
            </a:r>
            <a:r>
              <a:rPr lang="en-US" baseline="0" smtClean="0"/>
              <a:t> </a:t>
            </a:r>
            <a:r>
              <a:rPr lang="en-US" baseline="0" err="1" smtClean="0"/>
              <a:t>troposféricos</a:t>
            </a:r>
            <a:r>
              <a:rPr lang="en-US" baseline="0" smtClean="0"/>
              <a:t>. SPEEDY </a:t>
            </a:r>
            <a:r>
              <a:rPr lang="en-US" baseline="0" err="1" smtClean="0"/>
              <a:t>captura</a:t>
            </a:r>
            <a:r>
              <a:rPr lang="en-US" baseline="0" smtClean="0"/>
              <a:t> </a:t>
            </a:r>
            <a:r>
              <a:rPr lang="en-US" baseline="0" err="1" smtClean="0"/>
              <a:t>correctamente</a:t>
            </a:r>
            <a:r>
              <a:rPr lang="en-US" baseline="0" smtClean="0"/>
              <a:t> la </a:t>
            </a:r>
            <a:r>
              <a:rPr lang="en-US" baseline="0" err="1" smtClean="0"/>
              <a:t>estructura</a:t>
            </a:r>
            <a:r>
              <a:rPr lang="en-US" baseline="0" smtClean="0"/>
              <a:t> a gran </a:t>
            </a:r>
            <a:r>
              <a:rPr lang="en-US" baseline="0" err="1" smtClean="0"/>
              <a:t>escala</a:t>
            </a:r>
            <a:r>
              <a:rPr lang="en-US" baseline="0" smtClean="0"/>
              <a:t> del </a:t>
            </a:r>
            <a:r>
              <a:rPr lang="en-US" baseline="0" err="1" smtClean="0"/>
              <a:t>geopotencial</a:t>
            </a:r>
            <a:r>
              <a:rPr lang="en-US" baseline="0" smtClean="0"/>
              <a:t>. </a:t>
            </a:r>
            <a:r>
              <a:rPr lang="en-US" baseline="0" err="1" smtClean="0"/>
              <a:t>Tiene</a:t>
            </a:r>
            <a:r>
              <a:rPr lang="en-US" baseline="0" smtClean="0"/>
              <a:t> </a:t>
            </a:r>
            <a:r>
              <a:rPr lang="en-US" baseline="0" err="1" smtClean="0"/>
              <a:t>una</a:t>
            </a:r>
            <a:r>
              <a:rPr lang="en-US" baseline="0" smtClean="0"/>
              <a:t> </a:t>
            </a:r>
            <a:r>
              <a:rPr lang="en-US" baseline="0" err="1" smtClean="0"/>
              <a:t>onda</a:t>
            </a:r>
            <a:r>
              <a:rPr lang="en-US" baseline="0" smtClean="0"/>
              <a:t> 1 </a:t>
            </a:r>
            <a:r>
              <a:rPr lang="en-US" baseline="0" err="1" smtClean="0"/>
              <a:t>ubicada</a:t>
            </a:r>
            <a:r>
              <a:rPr lang="en-US" baseline="0" smtClean="0"/>
              <a:t> </a:t>
            </a:r>
            <a:r>
              <a:rPr lang="en-US" baseline="0" err="1" smtClean="0"/>
              <a:t>aproximadamente</a:t>
            </a:r>
            <a:r>
              <a:rPr lang="en-US" baseline="0" smtClean="0"/>
              <a:t> </a:t>
            </a:r>
            <a:r>
              <a:rPr lang="en-US" baseline="0" err="1" smtClean="0"/>
              <a:t>correctamente</a:t>
            </a:r>
            <a:r>
              <a:rPr lang="en-US" baseline="0" smtClean="0"/>
              <a:t> con </a:t>
            </a:r>
            <a:r>
              <a:rPr lang="en-US" baseline="0" err="1" smtClean="0"/>
              <a:t>una</a:t>
            </a:r>
            <a:r>
              <a:rPr lang="en-US" baseline="0" smtClean="0"/>
              <a:t> </a:t>
            </a:r>
            <a:r>
              <a:rPr lang="en-US" baseline="0" err="1" smtClean="0"/>
              <a:t>estructura</a:t>
            </a:r>
            <a:r>
              <a:rPr lang="en-US" baseline="0" smtClean="0"/>
              <a:t> </a:t>
            </a:r>
            <a:r>
              <a:rPr lang="en-US" baseline="0" err="1" smtClean="0"/>
              <a:t>barotrópica</a:t>
            </a:r>
            <a:r>
              <a:rPr lang="en-US" baseline="0" smtClean="0"/>
              <a:t> </a:t>
            </a:r>
            <a:r>
              <a:rPr lang="en-US" baseline="0" err="1" smtClean="0"/>
              <a:t>equivalente</a:t>
            </a:r>
            <a:r>
              <a:rPr lang="en-US" baseline="0" smtClean="0"/>
              <a:t>. Sin embargo </a:t>
            </a:r>
            <a:r>
              <a:rPr lang="en-US" baseline="0" err="1" smtClean="0"/>
              <a:t>tiene</a:t>
            </a:r>
            <a:r>
              <a:rPr lang="en-US" baseline="0" smtClean="0"/>
              <a:t> </a:t>
            </a:r>
            <a:r>
              <a:rPr lang="en-US" baseline="0" err="1" smtClean="0"/>
              <a:t>errores</a:t>
            </a:r>
            <a:r>
              <a:rPr lang="en-US" baseline="0" smtClean="0"/>
              <a:t> </a:t>
            </a:r>
            <a:r>
              <a:rPr lang="en-US" baseline="0" err="1" smtClean="0"/>
              <a:t>importantes</a:t>
            </a:r>
            <a:r>
              <a:rPr lang="en-US" baseline="0" smtClean="0"/>
              <a:t> en los </a:t>
            </a:r>
            <a:r>
              <a:rPr lang="en-US" baseline="0" err="1" smtClean="0"/>
              <a:t>detalles</a:t>
            </a:r>
            <a:r>
              <a:rPr lang="en-US" baseline="0" smtClean="0"/>
              <a:t>. </a:t>
            </a:r>
          </a:p>
          <a:p>
            <a:r>
              <a:rPr lang="en-US" baseline="0" smtClean="0"/>
              <a:t>En </a:t>
            </a:r>
            <a:r>
              <a:rPr lang="en-US" baseline="0" err="1" smtClean="0"/>
              <a:t>verano</a:t>
            </a:r>
            <a:r>
              <a:rPr lang="en-US" baseline="0" smtClean="0"/>
              <a:t> la </a:t>
            </a:r>
            <a:r>
              <a:rPr lang="en-US" baseline="0" err="1" smtClean="0"/>
              <a:t>intensidad</a:t>
            </a:r>
            <a:r>
              <a:rPr lang="en-US" baseline="0" smtClean="0"/>
              <a:t> de </a:t>
            </a:r>
            <a:r>
              <a:rPr lang="en-US" baseline="0" err="1" smtClean="0"/>
              <a:t>las</a:t>
            </a:r>
            <a:r>
              <a:rPr lang="en-US" baseline="0" smtClean="0"/>
              <a:t> </a:t>
            </a:r>
            <a:r>
              <a:rPr lang="en-US" baseline="0" err="1" smtClean="0"/>
              <a:t>anomalías</a:t>
            </a:r>
            <a:r>
              <a:rPr lang="en-US" baseline="0" smtClean="0"/>
              <a:t> </a:t>
            </a:r>
            <a:r>
              <a:rPr lang="en-US" baseline="0" err="1" smtClean="0"/>
              <a:t>es</a:t>
            </a:r>
            <a:r>
              <a:rPr lang="en-US" baseline="0" smtClean="0"/>
              <a:t> </a:t>
            </a:r>
            <a:r>
              <a:rPr lang="en-US" baseline="0" err="1" smtClean="0"/>
              <a:t>menor</a:t>
            </a:r>
            <a:r>
              <a:rPr lang="en-US" baseline="0" smtClean="0"/>
              <a:t> </a:t>
            </a:r>
            <a:r>
              <a:rPr lang="en-US" baseline="0" err="1" smtClean="0"/>
              <a:t>que</a:t>
            </a:r>
            <a:r>
              <a:rPr lang="en-US" baseline="0" smtClean="0"/>
              <a:t> en </a:t>
            </a:r>
            <a:r>
              <a:rPr lang="en-US" baseline="0" err="1" smtClean="0"/>
              <a:t>las</a:t>
            </a:r>
            <a:r>
              <a:rPr lang="en-US" baseline="0" smtClean="0"/>
              <a:t> </a:t>
            </a:r>
            <a:r>
              <a:rPr lang="en-US" baseline="0" err="1" smtClean="0"/>
              <a:t>observaciones</a:t>
            </a:r>
            <a:r>
              <a:rPr lang="en-US" baseline="0" smtClean="0"/>
              <a:t>. En </a:t>
            </a:r>
            <a:r>
              <a:rPr lang="en-US" baseline="0" err="1" smtClean="0"/>
              <a:t>otoño</a:t>
            </a:r>
            <a:r>
              <a:rPr lang="en-US" baseline="0" smtClean="0"/>
              <a:t> hay un </a:t>
            </a:r>
            <a:r>
              <a:rPr lang="en-US" baseline="0" err="1" smtClean="0"/>
              <a:t>sólo</a:t>
            </a:r>
            <a:r>
              <a:rPr lang="en-US" baseline="0" smtClean="0"/>
              <a:t> </a:t>
            </a:r>
            <a:r>
              <a:rPr lang="en-US" baseline="0" err="1" smtClean="0"/>
              <a:t>máximo</a:t>
            </a:r>
            <a:r>
              <a:rPr lang="en-US" baseline="0" smtClean="0"/>
              <a:t> en </a:t>
            </a:r>
            <a:r>
              <a:rPr lang="en-US" baseline="0" err="1" smtClean="0"/>
              <a:t>vez</a:t>
            </a:r>
            <a:r>
              <a:rPr lang="en-US" baseline="0" smtClean="0"/>
              <a:t> de los dos </a:t>
            </a:r>
            <a:r>
              <a:rPr lang="en-US" baseline="0" err="1" smtClean="0"/>
              <a:t>observados</a:t>
            </a:r>
            <a:r>
              <a:rPr lang="en-US" baseline="0" smtClean="0"/>
              <a:t>. En </a:t>
            </a:r>
            <a:r>
              <a:rPr lang="en-US" baseline="0" err="1" smtClean="0"/>
              <a:t>invierno</a:t>
            </a:r>
            <a:r>
              <a:rPr lang="en-US" baseline="0" smtClean="0"/>
              <a:t> y </a:t>
            </a:r>
            <a:r>
              <a:rPr lang="en-US" baseline="0" err="1" smtClean="0"/>
              <a:t>primaver</a:t>
            </a:r>
            <a:r>
              <a:rPr lang="en-US" baseline="0" smtClean="0"/>
              <a:t>, el </a:t>
            </a:r>
            <a:r>
              <a:rPr lang="en-US" baseline="0" err="1" smtClean="0"/>
              <a:t>centro</a:t>
            </a:r>
            <a:r>
              <a:rPr lang="en-US" baseline="0" smtClean="0"/>
              <a:t> </a:t>
            </a:r>
            <a:r>
              <a:rPr lang="en-US" baseline="0" err="1" smtClean="0"/>
              <a:t>anticilónico</a:t>
            </a:r>
            <a:r>
              <a:rPr lang="en-US" baseline="0" smtClean="0"/>
              <a:t> </a:t>
            </a:r>
            <a:r>
              <a:rPr lang="en-US" baseline="0" err="1" smtClean="0"/>
              <a:t>es</a:t>
            </a:r>
            <a:r>
              <a:rPr lang="en-US" baseline="0" smtClean="0"/>
              <a:t> </a:t>
            </a:r>
            <a:r>
              <a:rPr lang="en-US" baseline="0" err="1" smtClean="0"/>
              <a:t>considerablemente</a:t>
            </a:r>
            <a:r>
              <a:rPr lang="en-US" baseline="0" smtClean="0"/>
              <a:t> </a:t>
            </a:r>
            <a:r>
              <a:rPr lang="en-US" baseline="0" err="1" smtClean="0"/>
              <a:t>más</a:t>
            </a:r>
            <a:r>
              <a:rPr lang="en-US" baseline="0" smtClean="0"/>
              <a:t> </a:t>
            </a:r>
            <a:r>
              <a:rPr lang="en-US" baseline="0" err="1" smtClean="0"/>
              <a:t>intenso</a:t>
            </a:r>
            <a:r>
              <a:rPr lang="en-US" baseline="0" smtClean="0"/>
              <a:t>. </a:t>
            </a:r>
          </a:p>
        </p:txBody>
      </p:sp>
      <p:sp>
        <p:nvSpPr>
          <p:cNvPr id="4" name="Slide Number Placeholder 3"/>
          <p:cNvSpPr>
            <a:spLocks noGrp="1"/>
          </p:cNvSpPr>
          <p:nvPr>
            <p:ph type="sldNum" sz="quarter" idx="10"/>
          </p:nvPr>
        </p:nvSpPr>
        <p:spPr/>
        <p:txBody>
          <a:bodyPr/>
          <a:lstStyle/>
          <a:p>
            <a:fld id="{1F0B5C30-2FAF-4234-B529-B2059A601576}" type="slidenum">
              <a:rPr lang="es-AR" smtClean="0"/>
              <a:t>29</a:t>
            </a:fld>
            <a:endParaRPr lang="es-AR"/>
          </a:p>
        </p:txBody>
      </p:sp>
    </p:spTree>
    <p:extLst>
      <p:ext uri="{BB962C8B-B14F-4D97-AF65-F5344CB8AC3E}">
        <p14:creationId xmlns:p14="http://schemas.microsoft.com/office/powerpoint/2010/main" val="4234892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Sin embargo, </a:t>
            </a:r>
            <a:r>
              <a:rPr lang="en-US" dirty="0" err="1" smtClean="0"/>
              <a:t>estudios</a:t>
            </a:r>
            <a:r>
              <a:rPr lang="en-US" baseline="0" dirty="0" smtClean="0"/>
              <a:t> </a:t>
            </a:r>
            <a:r>
              <a:rPr lang="en-US" baseline="0" dirty="0" err="1" smtClean="0"/>
              <a:t>recientes</a:t>
            </a:r>
            <a:r>
              <a:rPr lang="en-US" baseline="0" dirty="0" smtClean="0"/>
              <a:t> </a:t>
            </a:r>
            <a:r>
              <a:rPr lang="en-US" baseline="0" dirty="0" err="1" smtClean="0"/>
              <a:t>muestran</a:t>
            </a:r>
            <a:r>
              <a:rPr lang="en-US" baseline="0" dirty="0" smtClean="0"/>
              <a:t> </a:t>
            </a:r>
            <a:r>
              <a:rPr lang="en-US" baseline="0" dirty="0" err="1" smtClean="0"/>
              <a:t>que</a:t>
            </a:r>
            <a:r>
              <a:rPr lang="en-US" baseline="0" dirty="0" smtClean="0"/>
              <a:t> el </a:t>
            </a:r>
            <a:r>
              <a:rPr lang="en-US" baseline="0" dirty="0" err="1" smtClean="0"/>
              <a:t>Modo</a:t>
            </a:r>
            <a:r>
              <a:rPr lang="en-US" baseline="0" dirty="0" smtClean="0"/>
              <a:t> </a:t>
            </a:r>
            <a:r>
              <a:rPr lang="en-US" baseline="0" dirty="0" err="1" smtClean="0"/>
              <a:t>Anular</a:t>
            </a:r>
            <a:r>
              <a:rPr lang="en-US" baseline="0" dirty="0" smtClean="0"/>
              <a:t> del Sur (SAM) </a:t>
            </a:r>
            <a:r>
              <a:rPr lang="en-US" baseline="0" dirty="0" err="1" smtClean="0"/>
              <a:t>es</a:t>
            </a:r>
            <a:r>
              <a:rPr lang="en-US" baseline="0" dirty="0" smtClean="0"/>
              <a:t> </a:t>
            </a:r>
            <a:r>
              <a:rPr lang="en-US" baseline="0" dirty="0" err="1" smtClean="0"/>
              <a:t>una</a:t>
            </a:r>
            <a:r>
              <a:rPr lang="en-US" baseline="0" dirty="0" smtClean="0"/>
              <a:t> </a:t>
            </a:r>
            <a:r>
              <a:rPr lang="en-US" baseline="0" dirty="0" err="1" smtClean="0"/>
              <a:t>fuente</a:t>
            </a:r>
            <a:r>
              <a:rPr lang="en-US" baseline="0" dirty="0" smtClean="0"/>
              <a:t> de </a:t>
            </a:r>
            <a:r>
              <a:rPr lang="en-US" baseline="0" dirty="0" err="1" smtClean="0"/>
              <a:t>variabilidad</a:t>
            </a:r>
            <a:r>
              <a:rPr lang="en-US" baseline="0" dirty="0" smtClean="0"/>
              <a:t> </a:t>
            </a:r>
            <a:r>
              <a:rPr lang="en-US" baseline="0" dirty="0" err="1" smtClean="0"/>
              <a:t>significativa</a:t>
            </a:r>
            <a:r>
              <a:rPr lang="en-US" baseline="0" dirty="0" smtClean="0"/>
              <a:t> en </a:t>
            </a:r>
            <a:r>
              <a:rPr lang="en-US" baseline="0" dirty="0" err="1" smtClean="0"/>
              <a:t>nuestra</a:t>
            </a:r>
            <a:r>
              <a:rPr lang="en-US" baseline="0" dirty="0" smtClean="0"/>
              <a:t> </a:t>
            </a:r>
            <a:r>
              <a:rPr lang="en-US" baseline="0" dirty="0" err="1" smtClean="0"/>
              <a:t>región</a:t>
            </a:r>
            <a:r>
              <a:rPr lang="en-US" baseline="0" dirty="0" smtClean="0"/>
              <a:t>. </a:t>
            </a:r>
          </a:p>
          <a:p>
            <a:r>
              <a:rPr lang="en-US" baseline="0" dirty="0" smtClean="0"/>
              <a:t>El SAM, en </a:t>
            </a:r>
            <a:r>
              <a:rPr lang="en-US" baseline="0" dirty="0" err="1" smtClean="0"/>
              <a:t>su</a:t>
            </a:r>
            <a:r>
              <a:rPr lang="en-US" baseline="0" dirty="0" smtClean="0"/>
              <a:t> </a:t>
            </a:r>
            <a:r>
              <a:rPr lang="en-US" baseline="0" dirty="0" err="1" smtClean="0"/>
              <a:t>fase</a:t>
            </a:r>
            <a:r>
              <a:rPr lang="en-US" baseline="0" dirty="0" smtClean="0"/>
              <a:t> </a:t>
            </a:r>
            <a:r>
              <a:rPr lang="en-US" baseline="0" dirty="0" err="1" smtClean="0"/>
              <a:t>positiva</a:t>
            </a:r>
            <a:r>
              <a:rPr lang="en-US" baseline="0" dirty="0" smtClean="0"/>
              <a:t>, se </a:t>
            </a:r>
            <a:r>
              <a:rPr lang="en-US" baseline="0" dirty="0" err="1" smtClean="0"/>
              <a:t>caracteriza</a:t>
            </a:r>
            <a:r>
              <a:rPr lang="en-US" baseline="0" dirty="0" smtClean="0"/>
              <a:t> </a:t>
            </a:r>
            <a:r>
              <a:rPr lang="en-US" baseline="0" dirty="0" err="1" smtClean="0"/>
              <a:t>por</a:t>
            </a:r>
            <a:r>
              <a:rPr lang="en-US" baseline="0" dirty="0" smtClean="0"/>
              <a:t> </a:t>
            </a:r>
            <a:r>
              <a:rPr lang="en-US" baseline="0" dirty="0" err="1" smtClean="0"/>
              <a:t>anomalías</a:t>
            </a:r>
            <a:r>
              <a:rPr lang="en-US" baseline="0" dirty="0" smtClean="0"/>
              <a:t> </a:t>
            </a:r>
            <a:r>
              <a:rPr lang="en-US" baseline="0" dirty="0" err="1" smtClean="0"/>
              <a:t>negativas</a:t>
            </a:r>
            <a:r>
              <a:rPr lang="en-US" baseline="0" dirty="0" smtClean="0"/>
              <a:t> de </a:t>
            </a:r>
            <a:r>
              <a:rPr lang="en-US" baseline="0" dirty="0" err="1" smtClean="0"/>
              <a:t>geopotencial</a:t>
            </a:r>
            <a:r>
              <a:rPr lang="en-US" baseline="0" dirty="0" smtClean="0"/>
              <a:t> </a:t>
            </a:r>
            <a:r>
              <a:rPr lang="en-US" baseline="0" dirty="0" err="1" smtClean="0"/>
              <a:t>sobre</a:t>
            </a:r>
            <a:r>
              <a:rPr lang="en-US" baseline="0" dirty="0" smtClean="0"/>
              <a:t> la Antártida y </a:t>
            </a:r>
            <a:r>
              <a:rPr lang="en-US" baseline="0" dirty="0" err="1" smtClean="0"/>
              <a:t>positivas</a:t>
            </a:r>
            <a:r>
              <a:rPr lang="en-US" baseline="0" dirty="0" smtClean="0"/>
              <a:t> en latitudes medias. </a:t>
            </a:r>
            <a:r>
              <a:rPr lang="en-US" baseline="0" dirty="0" err="1" smtClean="0"/>
              <a:t>Esta</a:t>
            </a:r>
            <a:r>
              <a:rPr lang="en-US" baseline="0" dirty="0" smtClean="0"/>
              <a:t> </a:t>
            </a:r>
            <a:r>
              <a:rPr lang="en-US" baseline="0" dirty="0" err="1" smtClean="0"/>
              <a:t>estructura</a:t>
            </a:r>
            <a:r>
              <a:rPr lang="en-US" baseline="0" dirty="0" smtClean="0"/>
              <a:t> </a:t>
            </a:r>
            <a:r>
              <a:rPr lang="en-US" baseline="0" dirty="0" err="1" smtClean="0"/>
              <a:t>zonalmente</a:t>
            </a:r>
            <a:r>
              <a:rPr lang="en-US" baseline="0" dirty="0" smtClean="0"/>
              <a:t> </a:t>
            </a:r>
            <a:r>
              <a:rPr lang="en-US" baseline="0" dirty="0" err="1" smtClean="0"/>
              <a:t>simétrica</a:t>
            </a:r>
            <a:r>
              <a:rPr lang="en-US" baseline="0" dirty="0" smtClean="0"/>
              <a:t> </a:t>
            </a:r>
            <a:r>
              <a:rPr lang="en-US" baseline="0" dirty="0" err="1" smtClean="0"/>
              <a:t>suele</a:t>
            </a:r>
            <a:r>
              <a:rPr lang="en-US" baseline="0" dirty="0" smtClean="0"/>
              <a:t> </a:t>
            </a:r>
            <a:r>
              <a:rPr lang="en-US" baseline="0" dirty="0" err="1" smtClean="0"/>
              <a:t>estar</a:t>
            </a:r>
            <a:r>
              <a:rPr lang="en-US" baseline="0" dirty="0" smtClean="0"/>
              <a:t> </a:t>
            </a:r>
            <a:r>
              <a:rPr lang="en-US" baseline="0" dirty="0" err="1" smtClean="0"/>
              <a:t>asociada</a:t>
            </a:r>
            <a:r>
              <a:rPr lang="en-US" baseline="0" dirty="0" smtClean="0"/>
              <a:t> a </a:t>
            </a:r>
            <a:r>
              <a:rPr lang="en-US" baseline="0" dirty="0" err="1" smtClean="0"/>
              <a:t>patrones</a:t>
            </a:r>
            <a:r>
              <a:rPr lang="en-US" baseline="0" dirty="0" smtClean="0"/>
              <a:t>  con </a:t>
            </a:r>
            <a:r>
              <a:rPr lang="en-US" baseline="0" dirty="0" err="1" smtClean="0"/>
              <a:t>número</a:t>
            </a:r>
            <a:r>
              <a:rPr lang="en-US" baseline="0" dirty="0" smtClean="0"/>
              <a:t> de </a:t>
            </a:r>
            <a:r>
              <a:rPr lang="en-US" baseline="0" dirty="0" err="1" smtClean="0"/>
              <a:t>onda</a:t>
            </a:r>
            <a:r>
              <a:rPr lang="en-US" baseline="0" dirty="0" smtClean="0"/>
              <a:t> </a:t>
            </a:r>
            <a:r>
              <a:rPr lang="en-US" baseline="0" dirty="0" err="1" smtClean="0"/>
              <a:t>planetario</a:t>
            </a:r>
            <a:r>
              <a:rPr lang="en-US" baseline="0" dirty="0" smtClean="0"/>
              <a:t> 3 o 4 (el </a:t>
            </a:r>
            <a:r>
              <a:rPr lang="en-US" baseline="0" dirty="0" err="1" smtClean="0"/>
              <a:t>número</a:t>
            </a:r>
            <a:r>
              <a:rPr lang="en-US" baseline="0" dirty="0" smtClean="0"/>
              <a:t> de </a:t>
            </a:r>
            <a:r>
              <a:rPr lang="en-US" baseline="0" dirty="0" err="1" smtClean="0"/>
              <a:t>onda</a:t>
            </a:r>
            <a:r>
              <a:rPr lang="en-US" baseline="0" dirty="0" smtClean="0"/>
              <a:t> </a:t>
            </a:r>
            <a:r>
              <a:rPr lang="en-US" baseline="0" dirty="0" err="1" smtClean="0"/>
              <a:t>planterio</a:t>
            </a:r>
            <a:r>
              <a:rPr lang="en-US" baseline="0" dirty="0" smtClean="0"/>
              <a:t> </a:t>
            </a:r>
            <a:r>
              <a:rPr lang="en-US" baseline="0" dirty="0" err="1" smtClean="0"/>
              <a:t>es</a:t>
            </a:r>
            <a:r>
              <a:rPr lang="en-US" baseline="0" dirty="0" smtClean="0"/>
              <a:t> el </a:t>
            </a:r>
            <a:r>
              <a:rPr lang="en-US" baseline="0" dirty="0" err="1" smtClean="0"/>
              <a:t>número</a:t>
            </a:r>
            <a:r>
              <a:rPr lang="en-US" baseline="0" dirty="0" smtClean="0"/>
              <a:t> de </a:t>
            </a:r>
            <a:r>
              <a:rPr lang="en-US" baseline="0" dirty="0" err="1" smtClean="0"/>
              <a:t>máximos</a:t>
            </a:r>
            <a:r>
              <a:rPr lang="en-US" baseline="0" dirty="0" smtClean="0"/>
              <a:t> o </a:t>
            </a:r>
            <a:r>
              <a:rPr lang="en-US" baseline="0" dirty="0" err="1" smtClean="0"/>
              <a:t>mínimos</a:t>
            </a:r>
            <a:r>
              <a:rPr lang="en-US" baseline="0" dirty="0" smtClean="0"/>
              <a:t> </a:t>
            </a:r>
            <a:r>
              <a:rPr lang="en-US" baseline="0" dirty="0" err="1" smtClean="0"/>
              <a:t>que</a:t>
            </a:r>
            <a:r>
              <a:rPr lang="en-US" baseline="0" dirty="0" smtClean="0"/>
              <a:t> hay en un </a:t>
            </a:r>
            <a:r>
              <a:rPr lang="en-US" baseline="0" dirty="0" err="1" smtClean="0"/>
              <a:t>círculo</a:t>
            </a:r>
            <a:r>
              <a:rPr lang="en-US" baseline="0" dirty="0" smtClean="0"/>
              <a:t> de </a:t>
            </a:r>
            <a:r>
              <a:rPr lang="en-US" baseline="0" dirty="0" err="1" smtClean="0"/>
              <a:t>latitud</a:t>
            </a:r>
            <a:r>
              <a:rPr lang="en-US" baseline="0" dirty="0" smtClean="0"/>
              <a:t>).</a:t>
            </a:r>
          </a:p>
          <a:p>
            <a:r>
              <a:rPr lang="en-US" baseline="0" dirty="0" err="1" smtClean="0"/>
              <a:t>Estudios</a:t>
            </a:r>
            <a:r>
              <a:rPr lang="en-US" baseline="0" dirty="0" smtClean="0"/>
              <a:t> </a:t>
            </a:r>
            <a:r>
              <a:rPr lang="en-US" baseline="0" dirty="0" err="1" smtClean="0"/>
              <a:t>previos</a:t>
            </a:r>
            <a:r>
              <a:rPr lang="en-US" baseline="0" dirty="0" smtClean="0"/>
              <a:t> </a:t>
            </a:r>
            <a:r>
              <a:rPr lang="en-US" baseline="0" dirty="0" err="1" smtClean="0"/>
              <a:t>muestran</a:t>
            </a:r>
            <a:r>
              <a:rPr lang="en-US" baseline="0" dirty="0" smtClean="0"/>
              <a:t> </a:t>
            </a:r>
            <a:r>
              <a:rPr lang="en-US" baseline="0" dirty="0" err="1" smtClean="0"/>
              <a:t>que</a:t>
            </a:r>
            <a:r>
              <a:rPr lang="en-US" baseline="0" dirty="0" smtClean="0"/>
              <a:t> la </a:t>
            </a:r>
            <a:r>
              <a:rPr lang="en-US" baseline="0" dirty="0" err="1" smtClean="0"/>
              <a:t>propia</a:t>
            </a:r>
            <a:r>
              <a:rPr lang="en-US" baseline="0" dirty="0" smtClean="0"/>
              <a:t> </a:t>
            </a:r>
            <a:r>
              <a:rPr lang="en-US" baseline="0" dirty="0" err="1" smtClean="0"/>
              <a:t>variabilidad</a:t>
            </a:r>
            <a:r>
              <a:rPr lang="en-US" baseline="0" dirty="0" smtClean="0"/>
              <a:t> </a:t>
            </a:r>
            <a:r>
              <a:rPr lang="en-US" baseline="0" dirty="0" err="1" smtClean="0"/>
              <a:t>interna</a:t>
            </a:r>
            <a:r>
              <a:rPr lang="en-US" baseline="0" dirty="0" smtClean="0"/>
              <a:t> de la </a:t>
            </a:r>
            <a:r>
              <a:rPr lang="en-US" baseline="0" dirty="0" err="1" smtClean="0"/>
              <a:t>atmósfera</a:t>
            </a:r>
            <a:r>
              <a:rPr lang="en-US" baseline="0" dirty="0" smtClean="0"/>
              <a:t> </a:t>
            </a:r>
            <a:r>
              <a:rPr lang="en-US" baseline="0" dirty="0" err="1" smtClean="0"/>
              <a:t>puede</a:t>
            </a:r>
            <a:r>
              <a:rPr lang="en-US" baseline="0" dirty="0" smtClean="0"/>
              <a:t> </a:t>
            </a:r>
            <a:r>
              <a:rPr lang="en-US" baseline="0" dirty="0" err="1" smtClean="0"/>
              <a:t>exitar</a:t>
            </a:r>
            <a:r>
              <a:rPr lang="en-US" baseline="0" dirty="0" smtClean="0"/>
              <a:t> </a:t>
            </a:r>
            <a:r>
              <a:rPr lang="en-US" baseline="0" dirty="0" err="1" smtClean="0"/>
              <a:t>variaciones</a:t>
            </a:r>
            <a:r>
              <a:rPr lang="en-US" baseline="0" dirty="0" smtClean="0"/>
              <a:t> en el SAM y en </a:t>
            </a:r>
            <a:r>
              <a:rPr lang="en-US" baseline="0" dirty="0" err="1" smtClean="0"/>
              <a:t>las</a:t>
            </a:r>
            <a:r>
              <a:rPr lang="en-US" baseline="0" dirty="0" smtClean="0"/>
              <a:t> </a:t>
            </a:r>
            <a:r>
              <a:rPr lang="en-US" baseline="0" dirty="0" err="1" smtClean="0"/>
              <a:t>ondas</a:t>
            </a:r>
            <a:r>
              <a:rPr lang="en-US" baseline="0" dirty="0" smtClean="0"/>
              <a:t> </a:t>
            </a:r>
            <a:r>
              <a:rPr lang="en-US" baseline="0" dirty="0" err="1" smtClean="0"/>
              <a:t>planetarias</a:t>
            </a:r>
            <a:r>
              <a:rPr lang="en-US" baseline="0" dirty="0" smtClean="0"/>
              <a:t> </a:t>
            </a:r>
            <a:r>
              <a:rPr lang="en-US" baseline="0" dirty="0" err="1" smtClean="0"/>
              <a:t>relacionadas</a:t>
            </a:r>
            <a:r>
              <a:rPr lang="en-US" baseline="0" dirty="0" smtClean="0"/>
              <a:t> con los </a:t>
            </a:r>
            <a:r>
              <a:rPr lang="en-US" baseline="0" dirty="0" err="1" smtClean="0"/>
              <a:t>cambios</a:t>
            </a:r>
            <a:r>
              <a:rPr lang="en-US" baseline="0" dirty="0" smtClean="0"/>
              <a:t> en los </a:t>
            </a:r>
            <a:r>
              <a:rPr lang="en-US" baseline="0" dirty="0" err="1" smtClean="0"/>
              <a:t>oestes</a:t>
            </a:r>
            <a:r>
              <a:rPr lang="en-US" baseline="0" dirty="0" smtClean="0"/>
              <a:t> </a:t>
            </a:r>
            <a:r>
              <a:rPr lang="en-US" baseline="0" dirty="0" err="1" smtClean="0"/>
              <a:t>mediante</a:t>
            </a:r>
            <a:r>
              <a:rPr lang="en-US" baseline="0" dirty="0" smtClean="0"/>
              <a:t> </a:t>
            </a:r>
            <a:r>
              <a:rPr lang="en-US" baseline="0" dirty="0" err="1" smtClean="0"/>
              <a:t>procesos</a:t>
            </a:r>
            <a:r>
              <a:rPr lang="en-US" baseline="0" dirty="0" smtClean="0"/>
              <a:t> </a:t>
            </a:r>
            <a:r>
              <a:rPr lang="en-US" baseline="0" dirty="0" err="1" smtClean="0"/>
              <a:t>barotrópicos</a:t>
            </a:r>
            <a:r>
              <a:rPr lang="en-US" baseline="0" dirty="0" smtClean="0"/>
              <a:t> y </a:t>
            </a:r>
            <a:r>
              <a:rPr lang="en-US" baseline="0" dirty="0" err="1" smtClean="0"/>
              <a:t>baroclínicos</a:t>
            </a:r>
            <a:r>
              <a:rPr lang="en-US" baseline="0" dirty="0" smtClean="0"/>
              <a:t> y </a:t>
            </a:r>
            <a:r>
              <a:rPr lang="en-US" baseline="0" dirty="0" err="1" smtClean="0"/>
              <a:t>también</a:t>
            </a:r>
            <a:r>
              <a:rPr lang="en-US" baseline="0" dirty="0" smtClean="0"/>
              <a:t> </a:t>
            </a:r>
            <a:r>
              <a:rPr lang="en-US" baseline="0" dirty="0" err="1" smtClean="0"/>
              <a:t>resaltan</a:t>
            </a:r>
            <a:r>
              <a:rPr lang="en-US" baseline="0" dirty="0" smtClean="0"/>
              <a:t> la </a:t>
            </a:r>
            <a:r>
              <a:rPr lang="en-US" baseline="0" dirty="0" err="1" smtClean="0"/>
              <a:t>importancia</a:t>
            </a:r>
            <a:r>
              <a:rPr lang="en-US" baseline="0" dirty="0" smtClean="0"/>
              <a:t> de la </a:t>
            </a:r>
            <a:r>
              <a:rPr lang="en-US" baseline="0" dirty="0" err="1" smtClean="0"/>
              <a:t>interacción</a:t>
            </a:r>
            <a:r>
              <a:rPr lang="en-US" baseline="0" dirty="0" smtClean="0"/>
              <a:t> </a:t>
            </a:r>
            <a:r>
              <a:rPr lang="en-US" baseline="0" dirty="0" err="1" smtClean="0"/>
              <a:t>hielo</a:t>
            </a:r>
            <a:r>
              <a:rPr lang="en-US" baseline="0" dirty="0" smtClean="0"/>
              <a:t>-mar-</a:t>
            </a:r>
            <a:r>
              <a:rPr lang="en-US" baseline="0" dirty="0" err="1" smtClean="0"/>
              <a:t>atmósfera</a:t>
            </a:r>
            <a:r>
              <a:rPr lang="en-US" baseline="0" dirty="0" smtClean="0"/>
              <a:t> en la </a:t>
            </a:r>
            <a:r>
              <a:rPr lang="en-US" baseline="0" dirty="0" err="1" smtClean="0"/>
              <a:t>variabilidad</a:t>
            </a:r>
            <a:r>
              <a:rPr lang="en-US" baseline="0" dirty="0" smtClean="0"/>
              <a:t> del SAM. </a:t>
            </a:r>
          </a:p>
          <a:p>
            <a:r>
              <a:rPr lang="en-US" baseline="0" dirty="0" smtClean="0"/>
              <a:t/>
            </a:r>
            <a:br>
              <a:rPr lang="en-US" baseline="0" dirty="0" smtClean="0"/>
            </a:br>
            <a:r>
              <a:rPr lang="en-US" dirty="0" smtClean="0"/>
              <a:t>La </a:t>
            </a:r>
            <a:r>
              <a:rPr lang="en-US" dirty="0" err="1" smtClean="0"/>
              <a:t>onda</a:t>
            </a:r>
            <a:r>
              <a:rPr lang="en-US" baseline="0" dirty="0" smtClean="0"/>
              <a:t> </a:t>
            </a:r>
            <a:r>
              <a:rPr lang="en-US" baseline="0" dirty="0" err="1" smtClean="0"/>
              <a:t>estacionaria</a:t>
            </a:r>
            <a:r>
              <a:rPr lang="en-US" baseline="0" dirty="0" smtClean="0"/>
              <a:t> 3 (QS3) </a:t>
            </a:r>
            <a:r>
              <a:rPr lang="en-US" baseline="0" dirty="0" err="1" smtClean="0"/>
              <a:t>es</a:t>
            </a:r>
            <a:r>
              <a:rPr lang="en-US" baseline="0" dirty="0" smtClean="0"/>
              <a:t> </a:t>
            </a:r>
            <a:r>
              <a:rPr lang="en-US" baseline="0" dirty="0" err="1" smtClean="0"/>
              <a:t>además</a:t>
            </a:r>
            <a:r>
              <a:rPr lang="en-US" baseline="0" dirty="0" smtClean="0"/>
              <a:t> </a:t>
            </a:r>
            <a:r>
              <a:rPr lang="en-US" baseline="0" dirty="0" err="1" smtClean="0"/>
              <a:t>una</a:t>
            </a:r>
            <a:r>
              <a:rPr lang="en-US" baseline="0" dirty="0" smtClean="0"/>
              <a:t> de </a:t>
            </a:r>
            <a:r>
              <a:rPr lang="en-US" baseline="0" dirty="0" err="1" smtClean="0"/>
              <a:t>las</a:t>
            </a:r>
            <a:r>
              <a:rPr lang="en-US" baseline="0" dirty="0" smtClean="0"/>
              <a:t> </a:t>
            </a:r>
            <a:r>
              <a:rPr lang="en-US" baseline="0" dirty="0" err="1" smtClean="0"/>
              <a:t>principales</a:t>
            </a:r>
            <a:r>
              <a:rPr lang="en-US" baseline="0" dirty="0" smtClean="0"/>
              <a:t> </a:t>
            </a:r>
            <a:r>
              <a:rPr lang="en-US" baseline="0" dirty="0" err="1" smtClean="0"/>
              <a:t>asimetrías</a:t>
            </a:r>
            <a:r>
              <a:rPr lang="en-US" baseline="0" dirty="0" smtClean="0"/>
              <a:t> </a:t>
            </a:r>
            <a:r>
              <a:rPr lang="en-US" baseline="0" dirty="0" err="1" smtClean="0"/>
              <a:t>zonales</a:t>
            </a:r>
            <a:r>
              <a:rPr lang="en-US" baseline="0" dirty="0" smtClean="0"/>
              <a:t> de la </a:t>
            </a:r>
            <a:r>
              <a:rPr lang="en-US" baseline="0" dirty="0" err="1" smtClean="0"/>
              <a:t>circulación</a:t>
            </a:r>
            <a:r>
              <a:rPr lang="en-US" baseline="0" dirty="0" smtClean="0"/>
              <a:t> del </a:t>
            </a:r>
            <a:r>
              <a:rPr lang="en-US" baseline="0" dirty="0" err="1" smtClean="0"/>
              <a:t>hemisferio</a:t>
            </a:r>
            <a:r>
              <a:rPr lang="en-US" baseline="0" dirty="0" smtClean="0"/>
              <a:t> sur.</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3</a:t>
            </a:fld>
            <a:endParaRPr lang="es-AR"/>
          </a:p>
        </p:txBody>
      </p:sp>
    </p:spTree>
    <p:extLst>
      <p:ext uri="{BB962C8B-B14F-4D97-AF65-F5344CB8AC3E}">
        <p14:creationId xmlns:p14="http://schemas.microsoft.com/office/powerpoint/2010/main" val="628564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En la </a:t>
            </a:r>
            <a:r>
              <a:rPr lang="en-US" err="1" smtClean="0"/>
              <a:t>estructura</a:t>
            </a:r>
            <a:r>
              <a:rPr lang="en-US" baseline="0" smtClean="0"/>
              <a:t> vertical </a:t>
            </a:r>
            <a:r>
              <a:rPr lang="en-US" baseline="0" err="1" smtClean="0"/>
              <a:t>también</a:t>
            </a:r>
            <a:r>
              <a:rPr lang="en-US" baseline="0" smtClean="0"/>
              <a:t> hay </a:t>
            </a:r>
            <a:r>
              <a:rPr lang="en-US" baseline="0" err="1" smtClean="0"/>
              <a:t>diferencias</a:t>
            </a:r>
            <a:r>
              <a:rPr lang="en-US" baseline="0" smtClean="0"/>
              <a:t> </a:t>
            </a:r>
            <a:r>
              <a:rPr lang="en-US" baseline="0" err="1" smtClean="0"/>
              <a:t>importantes</a:t>
            </a:r>
            <a:r>
              <a:rPr lang="en-US" baseline="0" smtClean="0"/>
              <a:t>. En </a:t>
            </a:r>
            <a:r>
              <a:rPr lang="en-US" baseline="0" err="1" smtClean="0"/>
              <a:t>particualr</a:t>
            </a:r>
            <a:r>
              <a:rPr lang="en-US" baseline="0" smtClean="0"/>
              <a:t>, se </a:t>
            </a:r>
            <a:r>
              <a:rPr lang="en-US" baseline="0" err="1" smtClean="0"/>
              <a:t>ve</a:t>
            </a:r>
            <a:r>
              <a:rPr lang="en-US" baseline="0" smtClean="0"/>
              <a:t> </a:t>
            </a:r>
            <a:r>
              <a:rPr lang="en-US" baseline="0" err="1" smtClean="0"/>
              <a:t>que</a:t>
            </a:r>
            <a:r>
              <a:rPr lang="en-US" baseline="0" smtClean="0"/>
              <a:t> SPEEDY no </a:t>
            </a:r>
            <a:r>
              <a:rPr lang="en-US" baseline="0" err="1" smtClean="0"/>
              <a:t>representa</a:t>
            </a:r>
            <a:r>
              <a:rPr lang="en-US" baseline="0" smtClean="0"/>
              <a:t> la </a:t>
            </a:r>
            <a:r>
              <a:rPr lang="en-US" baseline="0" err="1" smtClean="0"/>
              <a:t>inclinación</a:t>
            </a:r>
            <a:r>
              <a:rPr lang="en-US" baseline="0" smtClean="0"/>
              <a:t> de </a:t>
            </a:r>
            <a:r>
              <a:rPr lang="en-US" baseline="0" err="1" smtClean="0"/>
              <a:t>las</a:t>
            </a:r>
            <a:r>
              <a:rPr lang="en-US" baseline="0" smtClean="0"/>
              <a:t> </a:t>
            </a:r>
            <a:r>
              <a:rPr lang="en-US" baseline="0" err="1" smtClean="0"/>
              <a:t>anomalías</a:t>
            </a:r>
            <a:r>
              <a:rPr lang="en-US" baseline="0" smtClean="0"/>
              <a:t> con la </a:t>
            </a:r>
            <a:r>
              <a:rPr lang="en-US" baseline="0" err="1" smtClean="0"/>
              <a:t>altura</a:t>
            </a:r>
            <a:r>
              <a:rPr lang="en-US" baseline="0" smtClean="0"/>
              <a:t>. </a:t>
            </a:r>
            <a:r>
              <a:rPr lang="en-US" baseline="0" err="1" smtClean="0"/>
              <a:t>Es</a:t>
            </a:r>
            <a:r>
              <a:rPr lang="en-US" baseline="0" smtClean="0"/>
              <a:t> notable </a:t>
            </a:r>
            <a:r>
              <a:rPr lang="en-US" baseline="0" err="1" smtClean="0"/>
              <a:t>que</a:t>
            </a:r>
            <a:r>
              <a:rPr lang="en-US" baseline="0" smtClean="0"/>
              <a:t> </a:t>
            </a:r>
            <a:r>
              <a:rPr lang="en-US" baseline="0" err="1" smtClean="0"/>
              <a:t>aún</a:t>
            </a:r>
            <a:r>
              <a:rPr lang="en-US" baseline="0" smtClean="0"/>
              <a:t> sin </a:t>
            </a:r>
            <a:r>
              <a:rPr lang="en-US" baseline="0" err="1" smtClean="0"/>
              <a:t>inclinación</a:t>
            </a:r>
            <a:r>
              <a:rPr lang="en-US" baseline="0" smtClean="0"/>
              <a:t> </a:t>
            </a:r>
            <a:r>
              <a:rPr lang="en-US" baseline="0" err="1" smtClean="0"/>
              <a:t>las</a:t>
            </a:r>
            <a:r>
              <a:rPr lang="en-US" baseline="0" smtClean="0"/>
              <a:t> </a:t>
            </a:r>
            <a:r>
              <a:rPr lang="en-US" baseline="0" err="1" smtClean="0"/>
              <a:t>anomalías</a:t>
            </a:r>
            <a:r>
              <a:rPr lang="en-US" baseline="0" smtClean="0"/>
              <a:t> y, </a:t>
            </a:r>
            <a:r>
              <a:rPr lang="en-US" baseline="0" err="1" smtClean="0"/>
              <a:t>por</a:t>
            </a:r>
            <a:r>
              <a:rPr lang="en-US" baseline="0" smtClean="0"/>
              <a:t> lo </a:t>
            </a:r>
            <a:r>
              <a:rPr lang="en-US" baseline="0" err="1" smtClean="0"/>
              <a:t>tanto</a:t>
            </a:r>
            <a:r>
              <a:rPr lang="en-US" baseline="0" smtClean="0"/>
              <a:t>, sin </a:t>
            </a:r>
            <a:r>
              <a:rPr lang="en-US" baseline="0" err="1" smtClean="0"/>
              <a:t>dispersión</a:t>
            </a:r>
            <a:r>
              <a:rPr lang="en-US" baseline="0" smtClean="0"/>
              <a:t> de </a:t>
            </a:r>
            <a:r>
              <a:rPr lang="en-US" baseline="0" err="1" smtClean="0"/>
              <a:t>energía</a:t>
            </a:r>
            <a:r>
              <a:rPr lang="en-US" baseline="0" smtClean="0"/>
              <a:t> </a:t>
            </a:r>
            <a:r>
              <a:rPr lang="en-US" baseline="0" err="1" smtClean="0"/>
              <a:t>hacia</a:t>
            </a:r>
            <a:r>
              <a:rPr lang="en-US" baseline="0" smtClean="0"/>
              <a:t> </a:t>
            </a:r>
            <a:r>
              <a:rPr lang="en-US" baseline="0" err="1" smtClean="0"/>
              <a:t>arriba</a:t>
            </a:r>
            <a:r>
              <a:rPr lang="en-US" baseline="0" smtClean="0"/>
              <a:t>, </a:t>
            </a:r>
            <a:r>
              <a:rPr lang="en-US" baseline="0" err="1" smtClean="0"/>
              <a:t>las</a:t>
            </a:r>
            <a:r>
              <a:rPr lang="en-US" baseline="0" smtClean="0"/>
              <a:t> </a:t>
            </a:r>
            <a:r>
              <a:rPr lang="en-US" baseline="0" err="1" smtClean="0"/>
              <a:t>anomalías</a:t>
            </a:r>
            <a:r>
              <a:rPr lang="en-US" baseline="0" smtClean="0"/>
              <a:t> se </a:t>
            </a:r>
            <a:r>
              <a:rPr lang="en-US" baseline="0" err="1" smtClean="0"/>
              <a:t>extiendan</a:t>
            </a:r>
            <a:r>
              <a:rPr lang="en-US" baseline="0" smtClean="0"/>
              <a:t> hasta el </a:t>
            </a:r>
            <a:r>
              <a:rPr lang="en-US" baseline="0" err="1" smtClean="0"/>
              <a:t>máximo</a:t>
            </a:r>
            <a:r>
              <a:rPr lang="en-US" baseline="0" smtClean="0"/>
              <a:t> </a:t>
            </a:r>
            <a:r>
              <a:rPr lang="en-US" baseline="0" err="1" smtClean="0"/>
              <a:t>nivel</a:t>
            </a:r>
            <a:r>
              <a:rPr lang="en-US" baseline="0" smtClean="0"/>
              <a:t> del </a:t>
            </a:r>
            <a:r>
              <a:rPr lang="en-US" baseline="0" err="1" smtClean="0"/>
              <a:t>modelo</a:t>
            </a:r>
            <a:r>
              <a:rPr lang="en-US" baseline="0" smtClean="0"/>
              <a:t>. </a:t>
            </a:r>
            <a:endParaRPr lang="es-AR"/>
          </a:p>
        </p:txBody>
      </p:sp>
      <p:sp>
        <p:nvSpPr>
          <p:cNvPr id="4" name="Slide Number Placeholder 3"/>
          <p:cNvSpPr>
            <a:spLocks noGrp="1"/>
          </p:cNvSpPr>
          <p:nvPr>
            <p:ph type="sldNum" sz="quarter" idx="10"/>
          </p:nvPr>
        </p:nvSpPr>
        <p:spPr/>
        <p:txBody>
          <a:bodyPr/>
          <a:lstStyle/>
          <a:p>
            <a:fld id="{1F0B5C30-2FAF-4234-B529-B2059A601576}" type="slidenum">
              <a:rPr lang="es-AR" smtClean="0"/>
              <a:t>30</a:t>
            </a:fld>
            <a:endParaRPr lang="es-AR"/>
          </a:p>
        </p:txBody>
      </p:sp>
    </p:spTree>
    <p:extLst>
      <p:ext uri="{BB962C8B-B14F-4D97-AF65-F5344CB8AC3E}">
        <p14:creationId xmlns:p14="http://schemas.microsoft.com/office/powerpoint/2010/main" val="3710898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En </a:t>
            </a:r>
            <a:r>
              <a:rPr lang="en-US" dirty="0" err="1" smtClean="0"/>
              <a:t>cuanto</a:t>
            </a:r>
            <a:r>
              <a:rPr lang="en-US" dirty="0" smtClean="0"/>
              <a:t> a la </a:t>
            </a:r>
            <a:r>
              <a:rPr lang="en-US" dirty="0" err="1" smtClean="0"/>
              <a:t>representación</a:t>
            </a:r>
            <a:r>
              <a:rPr lang="en-US" dirty="0" smtClean="0"/>
              <a:t> de la </a:t>
            </a:r>
            <a:r>
              <a:rPr lang="en-US" dirty="0" err="1" smtClean="0"/>
              <a:t>amplitud</a:t>
            </a:r>
            <a:r>
              <a:rPr lang="en-US" dirty="0" smtClean="0"/>
              <a:t> de la </a:t>
            </a:r>
            <a:r>
              <a:rPr lang="en-US" dirty="0" err="1" smtClean="0"/>
              <a:t>onda</a:t>
            </a:r>
            <a:r>
              <a:rPr lang="en-US" dirty="0" smtClean="0"/>
              <a:t> 3, </a:t>
            </a:r>
            <a:r>
              <a:rPr lang="en-US" baseline="0" dirty="0" smtClean="0"/>
              <a:t>en </a:t>
            </a:r>
            <a:r>
              <a:rPr lang="en-US" baseline="0" dirty="0" err="1" smtClean="0"/>
              <a:t>verano</a:t>
            </a:r>
            <a:r>
              <a:rPr lang="en-US" baseline="0" dirty="0" smtClean="0"/>
              <a:t> SPEEDY </a:t>
            </a:r>
            <a:r>
              <a:rPr lang="en-US" baseline="0" dirty="0" err="1" smtClean="0"/>
              <a:t>simula</a:t>
            </a:r>
            <a:r>
              <a:rPr lang="en-US" baseline="0" dirty="0" smtClean="0"/>
              <a:t> </a:t>
            </a:r>
            <a:r>
              <a:rPr lang="en-US" baseline="0" dirty="0" err="1" smtClean="0"/>
              <a:t>su</a:t>
            </a:r>
            <a:r>
              <a:rPr lang="en-US" baseline="0" dirty="0" smtClean="0"/>
              <a:t> </a:t>
            </a:r>
            <a:r>
              <a:rPr lang="en-US" baseline="0" dirty="0" err="1" smtClean="0"/>
              <a:t>amplitud</a:t>
            </a:r>
            <a:r>
              <a:rPr lang="en-US" baseline="0" dirty="0" smtClean="0"/>
              <a:t> </a:t>
            </a:r>
            <a:r>
              <a:rPr lang="en-US" baseline="0" dirty="0" err="1" smtClean="0"/>
              <a:t>bastante</a:t>
            </a:r>
            <a:r>
              <a:rPr lang="en-US" baseline="0" dirty="0" smtClean="0"/>
              <a:t> </a:t>
            </a:r>
            <a:r>
              <a:rPr lang="en-US" baseline="0" dirty="0" err="1" smtClean="0"/>
              <a:t>bien</a:t>
            </a:r>
            <a:r>
              <a:rPr lang="en-US" baseline="0" dirty="0" smtClean="0"/>
              <a:t>, </a:t>
            </a:r>
            <a:r>
              <a:rPr lang="en-US" baseline="0" dirty="0" err="1" smtClean="0"/>
              <a:t>aunque</a:t>
            </a:r>
            <a:r>
              <a:rPr lang="en-US" baseline="0" dirty="0" smtClean="0"/>
              <a:t> la </a:t>
            </a:r>
            <a:r>
              <a:rPr lang="en-US" baseline="0" dirty="0" err="1" smtClean="0"/>
              <a:t>subestima</a:t>
            </a:r>
            <a:r>
              <a:rPr lang="en-US" baseline="0" dirty="0" smtClean="0"/>
              <a:t>. En </a:t>
            </a:r>
            <a:r>
              <a:rPr lang="en-US" baseline="0" dirty="0" err="1" smtClean="0"/>
              <a:t>otoño</a:t>
            </a:r>
            <a:r>
              <a:rPr lang="en-US" baseline="0" dirty="0" smtClean="0"/>
              <a:t> la </a:t>
            </a:r>
            <a:r>
              <a:rPr lang="en-US" baseline="0" dirty="0" err="1" smtClean="0"/>
              <a:t>señal</a:t>
            </a:r>
            <a:r>
              <a:rPr lang="en-US" baseline="0" dirty="0" smtClean="0"/>
              <a:t> de la </a:t>
            </a:r>
            <a:r>
              <a:rPr lang="en-US" baseline="0" dirty="0" err="1" smtClean="0"/>
              <a:t>onda</a:t>
            </a:r>
            <a:r>
              <a:rPr lang="en-US" baseline="0" dirty="0" smtClean="0"/>
              <a:t> 3 </a:t>
            </a:r>
            <a:r>
              <a:rPr lang="en-US" baseline="0" dirty="0" err="1" smtClean="0"/>
              <a:t>desaparece</a:t>
            </a:r>
            <a:r>
              <a:rPr lang="en-US" baseline="0" dirty="0" smtClean="0"/>
              <a:t> </a:t>
            </a:r>
            <a:r>
              <a:rPr lang="en-US" baseline="0" dirty="0" err="1" smtClean="0"/>
              <a:t>casi</a:t>
            </a:r>
            <a:r>
              <a:rPr lang="en-US" baseline="0" dirty="0" smtClean="0"/>
              <a:t> </a:t>
            </a:r>
            <a:r>
              <a:rPr lang="en-US" baseline="0" dirty="0" err="1" smtClean="0"/>
              <a:t>por</a:t>
            </a:r>
            <a:r>
              <a:rPr lang="en-US" baseline="0" dirty="0" smtClean="0"/>
              <a:t> </a:t>
            </a:r>
            <a:r>
              <a:rPr lang="en-US" baseline="0" dirty="0" err="1" smtClean="0"/>
              <a:t>completo</a:t>
            </a:r>
            <a:r>
              <a:rPr lang="en-US" baseline="0" dirty="0" smtClean="0"/>
              <a:t>. En </a:t>
            </a:r>
            <a:r>
              <a:rPr lang="en-US" baseline="0" dirty="0" err="1" smtClean="0"/>
              <a:t>invierno</a:t>
            </a:r>
            <a:r>
              <a:rPr lang="en-US" baseline="0" dirty="0" smtClean="0"/>
              <a:t>, </a:t>
            </a:r>
            <a:r>
              <a:rPr lang="en-US" baseline="0" dirty="0" err="1" smtClean="0"/>
              <a:t>nuevamente</a:t>
            </a:r>
            <a:r>
              <a:rPr lang="en-US" baseline="0" dirty="0" smtClean="0"/>
              <a:t> SPEEDY </a:t>
            </a:r>
            <a:r>
              <a:rPr lang="en-US" baseline="0" dirty="0" err="1" smtClean="0"/>
              <a:t>subestima</a:t>
            </a:r>
            <a:r>
              <a:rPr lang="en-US" baseline="0" dirty="0" smtClean="0"/>
              <a:t> la </a:t>
            </a:r>
            <a:r>
              <a:rPr lang="en-US" baseline="0" dirty="0" err="1" smtClean="0"/>
              <a:t>amplitud</a:t>
            </a:r>
            <a:r>
              <a:rPr lang="en-US" baseline="0" dirty="0" smtClean="0"/>
              <a:t> de la </a:t>
            </a:r>
            <a:r>
              <a:rPr lang="en-US" baseline="0" dirty="0" err="1" smtClean="0"/>
              <a:t>onda</a:t>
            </a:r>
            <a:r>
              <a:rPr lang="en-US" baseline="0" dirty="0" smtClean="0"/>
              <a:t> 3 y </a:t>
            </a:r>
            <a:r>
              <a:rPr lang="en-US" baseline="0" dirty="0" err="1" smtClean="0"/>
              <a:t>su</a:t>
            </a:r>
            <a:r>
              <a:rPr lang="en-US" baseline="0" dirty="0" smtClean="0"/>
              <a:t> </a:t>
            </a:r>
            <a:r>
              <a:rPr lang="en-US" baseline="0" dirty="0" err="1" smtClean="0"/>
              <a:t>extensión</a:t>
            </a:r>
            <a:r>
              <a:rPr lang="en-US" baseline="0" dirty="0" smtClean="0"/>
              <a:t> vertical. En primavera </a:t>
            </a:r>
            <a:r>
              <a:rPr lang="en-US" baseline="0" dirty="0" err="1" smtClean="0"/>
              <a:t>sucede</a:t>
            </a:r>
            <a:r>
              <a:rPr lang="en-US" baseline="0" dirty="0" smtClean="0"/>
              <a:t> lo </a:t>
            </a:r>
            <a:r>
              <a:rPr lang="en-US" baseline="0" dirty="0" err="1" smtClean="0"/>
              <a:t>opuesto</a:t>
            </a:r>
            <a:r>
              <a:rPr lang="en-US" baseline="0" dirty="0" smtClean="0"/>
              <a:t>: la </a:t>
            </a:r>
            <a:r>
              <a:rPr lang="en-US" baseline="0" dirty="0" err="1" smtClean="0"/>
              <a:t>amplitud</a:t>
            </a:r>
            <a:r>
              <a:rPr lang="en-US" baseline="0" dirty="0" smtClean="0"/>
              <a:t> de la </a:t>
            </a:r>
            <a:r>
              <a:rPr lang="en-US" baseline="0" dirty="0" err="1" smtClean="0"/>
              <a:t>onda</a:t>
            </a:r>
            <a:r>
              <a:rPr lang="en-US" baseline="0" dirty="0" smtClean="0"/>
              <a:t> 3 </a:t>
            </a:r>
            <a:r>
              <a:rPr lang="en-US" baseline="0" dirty="0" err="1" smtClean="0"/>
              <a:t>está</a:t>
            </a:r>
            <a:r>
              <a:rPr lang="en-US" baseline="0" dirty="0" smtClean="0"/>
              <a:t> </a:t>
            </a:r>
            <a:r>
              <a:rPr lang="en-US" baseline="0" dirty="0" err="1" smtClean="0"/>
              <a:t>considerablemente</a:t>
            </a:r>
            <a:r>
              <a:rPr lang="en-US" baseline="0" dirty="0" smtClean="0"/>
              <a:t> </a:t>
            </a:r>
            <a:r>
              <a:rPr lang="en-US" baseline="0" dirty="0" err="1" smtClean="0"/>
              <a:t>sobreestimada</a:t>
            </a:r>
            <a:r>
              <a:rPr lang="en-US" baseline="0" dirty="0" smtClean="0"/>
              <a:t>.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31</a:t>
            </a:fld>
            <a:endParaRPr lang="es-AR"/>
          </a:p>
        </p:txBody>
      </p:sp>
    </p:spTree>
    <p:extLst>
      <p:ext uri="{BB962C8B-B14F-4D97-AF65-F5344CB8AC3E}">
        <p14:creationId xmlns:p14="http://schemas.microsoft.com/office/powerpoint/2010/main" val="48875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Las </a:t>
            </a:r>
            <a:r>
              <a:rPr lang="en-US" dirty="0" err="1" smtClean="0"/>
              <a:t>anomalías</a:t>
            </a:r>
            <a:r>
              <a:rPr lang="en-US" dirty="0" smtClean="0"/>
              <a:t> de </a:t>
            </a:r>
            <a:r>
              <a:rPr lang="en-US" dirty="0" err="1" smtClean="0"/>
              <a:t>geopotencial</a:t>
            </a:r>
            <a:r>
              <a:rPr lang="en-US" dirty="0" smtClean="0"/>
              <a:t> </a:t>
            </a:r>
            <a:r>
              <a:rPr lang="en-US" dirty="0" err="1" smtClean="0"/>
              <a:t>explicadas</a:t>
            </a:r>
            <a:r>
              <a:rPr lang="en-US" dirty="0" smtClean="0"/>
              <a:t> </a:t>
            </a:r>
            <a:r>
              <a:rPr lang="en-US" dirty="0" err="1" smtClean="0"/>
              <a:t>por</a:t>
            </a:r>
            <a:r>
              <a:rPr lang="en-US" dirty="0" smtClean="0"/>
              <a:t> la </a:t>
            </a:r>
            <a:r>
              <a:rPr lang="en-US" dirty="0" err="1" smtClean="0"/>
              <a:t>onda</a:t>
            </a:r>
            <a:r>
              <a:rPr lang="en-US" dirty="0" smtClean="0"/>
              <a:t> 3,</a:t>
            </a:r>
            <a:r>
              <a:rPr lang="en-US" baseline="0" dirty="0" smtClean="0"/>
              <a:t> </a:t>
            </a:r>
            <a:r>
              <a:rPr lang="en-US" baseline="0" dirty="0" err="1" smtClean="0"/>
              <a:t>además</a:t>
            </a:r>
            <a:r>
              <a:rPr lang="en-US" baseline="0" dirty="0" smtClean="0"/>
              <a:t>, </a:t>
            </a:r>
            <a:r>
              <a:rPr lang="en-US" baseline="0" dirty="0" err="1" smtClean="0"/>
              <a:t>tienen</a:t>
            </a:r>
            <a:r>
              <a:rPr lang="en-US" baseline="0" dirty="0" smtClean="0"/>
              <a:t> </a:t>
            </a:r>
            <a:r>
              <a:rPr lang="en-US" baseline="0" dirty="0" err="1" smtClean="0"/>
              <a:t>una</a:t>
            </a:r>
            <a:r>
              <a:rPr lang="en-US" baseline="0" dirty="0" smtClean="0"/>
              <a:t> </a:t>
            </a:r>
            <a:r>
              <a:rPr lang="en-US" baseline="0" dirty="0" err="1" smtClean="0"/>
              <a:t>inclinación</a:t>
            </a:r>
            <a:r>
              <a:rPr lang="en-US" baseline="0" dirty="0" smtClean="0"/>
              <a:t> </a:t>
            </a:r>
            <a:r>
              <a:rPr lang="en-US" baseline="0" dirty="0" err="1" smtClean="0"/>
              <a:t>hacia</a:t>
            </a:r>
            <a:r>
              <a:rPr lang="en-US" baseline="0" dirty="0" smtClean="0"/>
              <a:t> el *</a:t>
            </a:r>
            <a:r>
              <a:rPr lang="en-US" baseline="0" dirty="0" err="1" smtClean="0"/>
              <a:t>este</a:t>
            </a:r>
            <a:r>
              <a:rPr lang="en-US" baseline="0" dirty="0" smtClean="0"/>
              <a:t>*, </a:t>
            </a:r>
            <a:r>
              <a:rPr lang="en-US" baseline="0" dirty="0" err="1" smtClean="0"/>
              <a:t>sugiriendo</a:t>
            </a:r>
            <a:r>
              <a:rPr lang="en-US" baseline="0" dirty="0" smtClean="0"/>
              <a:t> </a:t>
            </a:r>
            <a:r>
              <a:rPr lang="en-US" baseline="0" dirty="0" err="1" smtClean="0"/>
              <a:t>que</a:t>
            </a:r>
            <a:r>
              <a:rPr lang="en-US" baseline="0" dirty="0" smtClean="0"/>
              <a:t> </a:t>
            </a:r>
            <a:r>
              <a:rPr lang="en-US" baseline="0" dirty="0" err="1" smtClean="0"/>
              <a:t>están</a:t>
            </a:r>
            <a:r>
              <a:rPr lang="en-US" baseline="0" dirty="0" smtClean="0"/>
              <a:t> </a:t>
            </a:r>
            <a:r>
              <a:rPr lang="en-US" baseline="0" dirty="0" err="1" smtClean="0"/>
              <a:t>asociadas</a:t>
            </a:r>
            <a:r>
              <a:rPr lang="en-US" baseline="0" dirty="0" smtClean="0"/>
              <a:t> con </a:t>
            </a:r>
            <a:r>
              <a:rPr lang="en-US" baseline="0" dirty="0" err="1" smtClean="0"/>
              <a:t>transporte</a:t>
            </a:r>
            <a:r>
              <a:rPr lang="en-US" baseline="0" dirty="0" smtClean="0"/>
              <a:t> de </a:t>
            </a:r>
            <a:r>
              <a:rPr lang="en-US" baseline="0" dirty="0" err="1" smtClean="0"/>
              <a:t>cantidad</a:t>
            </a:r>
            <a:r>
              <a:rPr lang="en-US" baseline="0" dirty="0" smtClean="0"/>
              <a:t> de </a:t>
            </a:r>
            <a:r>
              <a:rPr lang="en-US" baseline="0" dirty="0" err="1" smtClean="0"/>
              <a:t>movimiento</a:t>
            </a:r>
            <a:r>
              <a:rPr lang="en-US" baseline="0" dirty="0" smtClean="0"/>
              <a:t> </a:t>
            </a:r>
            <a:r>
              <a:rPr lang="en-US" baseline="0" dirty="0" err="1" smtClean="0"/>
              <a:t>hacia</a:t>
            </a:r>
            <a:r>
              <a:rPr lang="en-US" baseline="0" dirty="0" smtClean="0"/>
              <a:t> el </a:t>
            </a:r>
            <a:r>
              <a:rPr lang="en-US" baseline="0" dirty="0" err="1" smtClean="0"/>
              <a:t>ecuador</a:t>
            </a:r>
            <a:r>
              <a:rPr lang="en-US" baseline="0" dirty="0" smtClean="0"/>
              <a:t> en </a:t>
            </a:r>
            <a:r>
              <a:rPr lang="en-US" baseline="0" dirty="0" err="1" smtClean="0"/>
              <a:t>vez</a:t>
            </a:r>
            <a:r>
              <a:rPr lang="en-US" baseline="0" dirty="0" smtClean="0"/>
              <a:t> de </a:t>
            </a:r>
            <a:r>
              <a:rPr lang="en-US" baseline="0" dirty="0" err="1" smtClean="0"/>
              <a:t>hacia</a:t>
            </a:r>
            <a:r>
              <a:rPr lang="en-US" baseline="0" dirty="0" smtClean="0"/>
              <a:t> el polo. </a:t>
            </a:r>
            <a:r>
              <a:rPr lang="en-US" baseline="0" dirty="0" err="1" smtClean="0"/>
              <a:t>Ademas</a:t>
            </a:r>
            <a:r>
              <a:rPr lang="en-US" baseline="0" dirty="0" smtClean="0"/>
              <a:t>, la </a:t>
            </a:r>
            <a:r>
              <a:rPr lang="en-US" baseline="0" dirty="0" err="1" smtClean="0"/>
              <a:t>ubicación</a:t>
            </a:r>
            <a:r>
              <a:rPr lang="en-US" baseline="0" dirty="0" smtClean="0"/>
              <a:t> de los </a:t>
            </a:r>
            <a:r>
              <a:rPr lang="en-US" baseline="0" dirty="0" err="1" smtClean="0"/>
              <a:t>centros</a:t>
            </a:r>
            <a:r>
              <a:rPr lang="en-US" baseline="0" dirty="0" smtClean="0"/>
              <a:t> </a:t>
            </a:r>
            <a:r>
              <a:rPr lang="en-US" baseline="0" dirty="0" err="1" smtClean="0"/>
              <a:t>ciclónicos</a:t>
            </a:r>
            <a:r>
              <a:rPr lang="en-US" baseline="0" dirty="0" smtClean="0"/>
              <a:t> y </a:t>
            </a:r>
            <a:r>
              <a:rPr lang="en-US" baseline="0" dirty="0" err="1" smtClean="0"/>
              <a:t>anticiclónicos</a:t>
            </a:r>
            <a:r>
              <a:rPr lang="en-US" baseline="0" dirty="0" smtClean="0"/>
              <a:t> no </a:t>
            </a:r>
            <a:r>
              <a:rPr lang="en-US" baseline="0" dirty="0" err="1" smtClean="0"/>
              <a:t>sólo</a:t>
            </a:r>
            <a:r>
              <a:rPr lang="en-US" baseline="0" dirty="0" smtClean="0"/>
              <a:t> no coincide con lo </a:t>
            </a:r>
            <a:r>
              <a:rPr lang="en-US" baseline="0" dirty="0" err="1" smtClean="0"/>
              <a:t>observado</a:t>
            </a:r>
            <a:r>
              <a:rPr lang="en-US" baseline="0" dirty="0" smtClean="0"/>
              <a:t> </a:t>
            </a:r>
            <a:r>
              <a:rPr lang="en-US" baseline="0" dirty="0" err="1" smtClean="0"/>
              <a:t>sino</a:t>
            </a:r>
            <a:r>
              <a:rPr lang="en-US" baseline="0" dirty="0" smtClean="0"/>
              <a:t> </a:t>
            </a:r>
            <a:r>
              <a:rPr lang="en-US" baseline="0" dirty="0" err="1" smtClean="0"/>
              <a:t>que</a:t>
            </a:r>
            <a:r>
              <a:rPr lang="en-US" baseline="0" dirty="0" smtClean="0"/>
              <a:t> entre </a:t>
            </a:r>
            <a:r>
              <a:rPr lang="en-US" baseline="0" dirty="0" err="1" smtClean="0"/>
              <a:t>verano</a:t>
            </a:r>
            <a:r>
              <a:rPr lang="en-US" baseline="0" dirty="0" smtClean="0"/>
              <a:t> e </a:t>
            </a:r>
            <a:r>
              <a:rPr lang="en-US" baseline="0" dirty="0" err="1" smtClean="0"/>
              <a:t>invierno</a:t>
            </a:r>
            <a:r>
              <a:rPr lang="en-US" baseline="0" dirty="0" smtClean="0"/>
              <a:t> hay un </a:t>
            </a:r>
            <a:r>
              <a:rPr lang="en-US" baseline="0" dirty="0" err="1" smtClean="0"/>
              <a:t>corrimiento</a:t>
            </a:r>
            <a:r>
              <a:rPr lang="en-US" baseline="0" dirty="0" smtClean="0"/>
              <a:t> en el </a:t>
            </a:r>
            <a:r>
              <a:rPr lang="en-US" baseline="0" dirty="0" err="1" smtClean="0"/>
              <a:t>sentido</a:t>
            </a:r>
            <a:r>
              <a:rPr lang="en-US" baseline="0" dirty="0" smtClean="0"/>
              <a:t> </a:t>
            </a:r>
            <a:r>
              <a:rPr lang="en-US" baseline="0" dirty="0" err="1" smtClean="0"/>
              <a:t>contrario</a:t>
            </a:r>
            <a:r>
              <a:rPr lang="en-US" baseline="0" dirty="0" smtClean="0"/>
              <a:t> a lo </a:t>
            </a:r>
            <a:r>
              <a:rPr lang="en-US" baseline="0" dirty="0" err="1" smtClean="0"/>
              <a:t>visto</a:t>
            </a:r>
            <a:r>
              <a:rPr lang="en-US" baseline="0" dirty="0" smtClean="0"/>
              <a:t> en NCEP.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32</a:t>
            </a:fld>
            <a:endParaRPr lang="es-AR"/>
          </a:p>
        </p:txBody>
      </p:sp>
    </p:spTree>
    <p:extLst>
      <p:ext uri="{BB962C8B-B14F-4D97-AF65-F5344CB8AC3E}">
        <p14:creationId xmlns:p14="http://schemas.microsoft.com/office/powerpoint/2010/main" val="63710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Aún</a:t>
            </a:r>
            <a:r>
              <a:rPr lang="en-US" baseline="0" dirty="0" smtClean="0"/>
              <a:t> </a:t>
            </a:r>
            <a:r>
              <a:rPr lang="en-US" baseline="0" dirty="0" err="1" smtClean="0"/>
              <a:t>teniendo</a:t>
            </a:r>
            <a:r>
              <a:rPr lang="en-US" baseline="0" dirty="0" smtClean="0"/>
              <a:t> en </a:t>
            </a:r>
            <a:r>
              <a:rPr lang="en-US" baseline="0" dirty="0" err="1" smtClean="0"/>
              <a:t>cuenta</a:t>
            </a:r>
            <a:r>
              <a:rPr lang="en-US" baseline="0" dirty="0" smtClean="0"/>
              <a:t> </a:t>
            </a:r>
            <a:r>
              <a:rPr lang="en-US" baseline="0" dirty="0" err="1" smtClean="0"/>
              <a:t>estas</a:t>
            </a:r>
            <a:r>
              <a:rPr lang="en-US" baseline="0" dirty="0" smtClean="0"/>
              <a:t> </a:t>
            </a:r>
            <a:r>
              <a:rPr lang="en-US" baseline="0" dirty="0" err="1" smtClean="0"/>
              <a:t>limitaciones</a:t>
            </a:r>
            <a:r>
              <a:rPr lang="en-US" baseline="0" dirty="0" smtClean="0"/>
              <a:t>, se </a:t>
            </a:r>
            <a:r>
              <a:rPr lang="en-US" baseline="0" dirty="0" err="1" smtClean="0"/>
              <a:t>realizaron</a:t>
            </a:r>
            <a:r>
              <a:rPr lang="en-US" baseline="0" dirty="0" smtClean="0"/>
              <a:t> dos </a:t>
            </a:r>
            <a:r>
              <a:rPr lang="en-US" baseline="0" dirty="0" err="1" smtClean="0"/>
              <a:t>corridas</a:t>
            </a:r>
            <a:r>
              <a:rPr lang="en-US" baseline="0" dirty="0" smtClean="0"/>
              <a:t> de </a:t>
            </a:r>
            <a:r>
              <a:rPr lang="en-US" baseline="0" dirty="0" err="1" smtClean="0"/>
              <a:t>sensibilidad</a:t>
            </a:r>
            <a:r>
              <a:rPr lang="en-US" baseline="0" dirty="0" smtClean="0"/>
              <a:t>. </a:t>
            </a:r>
            <a:br>
              <a:rPr lang="en-US" baseline="0" dirty="0" smtClean="0"/>
            </a:br>
            <a:r>
              <a:rPr lang="en-US" baseline="0" dirty="0" smtClean="0"/>
              <a:t>NOLAND </a:t>
            </a:r>
            <a:r>
              <a:rPr lang="en-US" baseline="0" dirty="0" err="1" smtClean="0"/>
              <a:t>representa</a:t>
            </a:r>
            <a:r>
              <a:rPr lang="en-US" baseline="0" dirty="0" smtClean="0"/>
              <a:t> el </a:t>
            </a:r>
            <a:r>
              <a:rPr lang="en-US" baseline="0" dirty="0" err="1" smtClean="0"/>
              <a:t>caso</a:t>
            </a:r>
            <a:r>
              <a:rPr lang="en-US" baseline="0" dirty="0" smtClean="0"/>
              <a:t> </a:t>
            </a:r>
            <a:r>
              <a:rPr lang="en-US" baseline="0" dirty="0" err="1" smtClean="0"/>
              <a:t>donde</a:t>
            </a:r>
            <a:r>
              <a:rPr lang="en-US" baseline="0" dirty="0" smtClean="0"/>
              <a:t> no hay </a:t>
            </a:r>
            <a:r>
              <a:rPr lang="en-US" baseline="0" dirty="0" err="1" smtClean="0"/>
              <a:t>interacción</a:t>
            </a:r>
            <a:r>
              <a:rPr lang="en-US" baseline="0" dirty="0" smtClean="0"/>
              <a:t> entre la </a:t>
            </a:r>
            <a:r>
              <a:rPr lang="en-US" baseline="0" dirty="0" err="1" smtClean="0"/>
              <a:t>superfiie</a:t>
            </a:r>
            <a:r>
              <a:rPr lang="en-US" baseline="0" dirty="0" smtClean="0"/>
              <a:t> y la </a:t>
            </a:r>
            <a:r>
              <a:rPr lang="en-US" baseline="0" dirty="0" err="1" smtClean="0"/>
              <a:t>atmósfera</a:t>
            </a:r>
            <a:r>
              <a:rPr lang="en-US" baseline="0" dirty="0" smtClean="0"/>
              <a:t>. Se </a:t>
            </a:r>
            <a:r>
              <a:rPr lang="en-US" baseline="0" dirty="0" err="1" smtClean="0"/>
              <a:t>desactivaron</a:t>
            </a:r>
            <a:r>
              <a:rPr lang="en-US" baseline="0" dirty="0" smtClean="0"/>
              <a:t> los </a:t>
            </a:r>
            <a:r>
              <a:rPr lang="en-US" baseline="0" dirty="0" err="1" smtClean="0"/>
              <a:t>modelos</a:t>
            </a:r>
            <a:r>
              <a:rPr lang="en-US" baseline="0" dirty="0" smtClean="0"/>
              <a:t> de mar, </a:t>
            </a:r>
            <a:r>
              <a:rPr lang="en-US" baseline="0" dirty="0" err="1" smtClean="0"/>
              <a:t>hielo</a:t>
            </a:r>
            <a:r>
              <a:rPr lang="en-US" baseline="0" dirty="0" smtClean="0"/>
              <a:t> y </a:t>
            </a:r>
            <a:r>
              <a:rPr lang="en-US" baseline="0" dirty="0" err="1" smtClean="0"/>
              <a:t>suelo</a:t>
            </a:r>
            <a:r>
              <a:rPr lang="en-US" baseline="0" dirty="0" smtClean="0"/>
              <a:t> y el </a:t>
            </a:r>
            <a:r>
              <a:rPr lang="en-US" baseline="0" dirty="0" err="1" smtClean="0"/>
              <a:t>forzante</a:t>
            </a:r>
            <a:r>
              <a:rPr lang="en-US" baseline="0" dirty="0" smtClean="0"/>
              <a:t> de la </a:t>
            </a:r>
            <a:r>
              <a:rPr lang="en-US" baseline="0" dirty="0" err="1" smtClean="0"/>
              <a:t>temperatura</a:t>
            </a:r>
            <a:r>
              <a:rPr lang="en-US" baseline="0" dirty="0" smtClean="0"/>
              <a:t> de la </a:t>
            </a:r>
            <a:r>
              <a:rPr lang="en-US" baseline="0" dirty="0" err="1" smtClean="0"/>
              <a:t>superficie</a:t>
            </a:r>
            <a:r>
              <a:rPr lang="en-US" baseline="0" dirty="0" smtClean="0"/>
              <a:t> del mar se </a:t>
            </a:r>
            <a:r>
              <a:rPr lang="en-US" baseline="0" dirty="0" err="1" smtClean="0"/>
              <a:t>fijó</a:t>
            </a:r>
            <a:r>
              <a:rPr lang="en-US" baseline="0" dirty="0" smtClean="0"/>
              <a:t> </a:t>
            </a:r>
            <a:r>
              <a:rPr lang="en-US" baseline="0" dirty="0" err="1" smtClean="0"/>
              <a:t>como</a:t>
            </a:r>
            <a:r>
              <a:rPr lang="en-US" baseline="0" dirty="0" smtClean="0"/>
              <a:t> la media </a:t>
            </a:r>
            <a:r>
              <a:rPr lang="en-US" baseline="0" dirty="0" err="1" smtClean="0"/>
              <a:t>climatológica</a:t>
            </a:r>
            <a:r>
              <a:rPr lang="en-US" baseline="0" dirty="0" smtClean="0"/>
              <a:t> </a:t>
            </a:r>
            <a:r>
              <a:rPr lang="en-US" baseline="0" dirty="0" err="1" smtClean="0"/>
              <a:t>mensual</a:t>
            </a:r>
            <a:r>
              <a:rPr lang="en-US" baseline="0" dirty="0" smtClean="0"/>
              <a:t>. </a:t>
            </a:r>
            <a:r>
              <a:rPr lang="en-US" baseline="0" dirty="0" err="1" smtClean="0"/>
              <a:t>Es</a:t>
            </a:r>
            <a:r>
              <a:rPr lang="en-US" baseline="0" dirty="0" smtClean="0"/>
              <a:t> </a:t>
            </a:r>
            <a:r>
              <a:rPr lang="en-US" baseline="0" dirty="0" err="1" smtClean="0"/>
              <a:t>decir</a:t>
            </a:r>
            <a:r>
              <a:rPr lang="en-US" baseline="0" dirty="0" smtClean="0"/>
              <a:t>, </a:t>
            </a:r>
            <a:r>
              <a:rPr lang="en-US" baseline="0" dirty="0" err="1" smtClean="0"/>
              <a:t>que</a:t>
            </a:r>
            <a:r>
              <a:rPr lang="en-US" baseline="0" dirty="0" smtClean="0"/>
              <a:t> </a:t>
            </a:r>
            <a:r>
              <a:rPr lang="en-US" baseline="0" dirty="0" err="1" smtClean="0"/>
              <a:t>todos</a:t>
            </a:r>
            <a:r>
              <a:rPr lang="en-US" baseline="0" dirty="0" smtClean="0"/>
              <a:t> los </a:t>
            </a:r>
            <a:r>
              <a:rPr lang="en-US" baseline="0" dirty="0" err="1" smtClean="0"/>
              <a:t>días</a:t>
            </a:r>
            <a:r>
              <a:rPr lang="en-US" baseline="0" dirty="0" smtClean="0"/>
              <a:t> de </a:t>
            </a:r>
            <a:r>
              <a:rPr lang="en-US" baseline="0" dirty="0" err="1" smtClean="0"/>
              <a:t>enero</a:t>
            </a:r>
            <a:r>
              <a:rPr lang="en-US" baseline="0" dirty="0" smtClean="0"/>
              <a:t> son </a:t>
            </a:r>
            <a:r>
              <a:rPr lang="en-US" baseline="0" dirty="0" err="1" smtClean="0"/>
              <a:t>iguales</a:t>
            </a:r>
            <a:r>
              <a:rPr lang="en-US" baseline="0" dirty="0" smtClean="0"/>
              <a:t> entre </a:t>
            </a:r>
            <a:r>
              <a:rPr lang="en-US" baseline="0" dirty="0" err="1" smtClean="0"/>
              <a:t>sí</a:t>
            </a:r>
            <a:r>
              <a:rPr lang="en-US" baseline="0" dirty="0" smtClean="0"/>
              <a:t>, </a:t>
            </a:r>
            <a:r>
              <a:rPr lang="en-US" baseline="0" dirty="0" err="1" smtClean="0"/>
              <a:t>todos</a:t>
            </a:r>
            <a:r>
              <a:rPr lang="en-US" baseline="0" dirty="0" smtClean="0"/>
              <a:t> los de </a:t>
            </a:r>
            <a:r>
              <a:rPr lang="en-US" baseline="0" dirty="0" err="1" smtClean="0"/>
              <a:t>febrero</a:t>
            </a:r>
            <a:r>
              <a:rPr lang="en-US" baseline="0" dirty="0" smtClean="0"/>
              <a:t> son </a:t>
            </a:r>
            <a:r>
              <a:rPr lang="en-US" baseline="0" dirty="0" err="1" smtClean="0"/>
              <a:t>iguales</a:t>
            </a:r>
            <a:r>
              <a:rPr lang="en-US" baseline="0" dirty="0" smtClean="0"/>
              <a:t> entre </a:t>
            </a:r>
            <a:r>
              <a:rPr lang="en-US" baseline="0" dirty="0" err="1" smtClean="0"/>
              <a:t>sí</a:t>
            </a:r>
            <a:r>
              <a:rPr lang="en-US" baseline="0" dirty="0" smtClean="0"/>
              <a:t>, etc…</a:t>
            </a:r>
          </a:p>
          <a:p>
            <a:r>
              <a:rPr lang="en-US" baseline="0" dirty="0" smtClean="0"/>
              <a:t>La </a:t>
            </a:r>
            <a:r>
              <a:rPr lang="en-US" baseline="0" dirty="0" err="1" smtClean="0"/>
              <a:t>corrida</a:t>
            </a:r>
            <a:r>
              <a:rPr lang="en-US" baseline="0" dirty="0" smtClean="0"/>
              <a:t> SSTZONAL </a:t>
            </a:r>
            <a:r>
              <a:rPr lang="en-US" baseline="0" dirty="0" err="1" smtClean="0"/>
              <a:t>representa</a:t>
            </a:r>
            <a:r>
              <a:rPr lang="en-US" baseline="0" dirty="0" smtClean="0"/>
              <a:t> el </a:t>
            </a:r>
            <a:r>
              <a:rPr lang="en-US" baseline="0" dirty="0" err="1" smtClean="0"/>
              <a:t>caso</a:t>
            </a:r>
            <a:r>
              <a:rPr lang="en-US" baseline="0" dirty="0" smtClean="0"/>
              <a:t> </a:t>
            </a:r>
            <a:r>
              <a:rPr lang="en-US" baseline="0" dirty="0" err="1" smtClean="0"/>
              <a:t>donde</a:t>
            </a:r>
            <a:r>
              <a:rPr lang="en-US" baseline="0" dirty="0" smtClean="0"/>
              <a:t> no hay </a:t>
            </a:r>
            <a:r>
              <a:rPr lang="en-US" baseline="0" dirty="0" err="1" smtClean="0"/>
              <a:t>anomalías</a:t>
            </a:r>
            <a:r>
              <a:rPr lang="en-US" baseline="0" dirty="0" smtClean="0"/>
              <a:t> </a:t>
            </a:r>
            <a:r>
              <a:rPr lang="en-US" baseline="0" dirty="0" err="1" smtClean="0"/>
              <a:t>zonales</a:t>
            </a:r>
            <a:r>
              <a:rPr lang="en-US" baseline="0" dirty="0" smtClean="0"/>
              <a:t> en la </a:t>
            </a:r>
            <a:r>
              <a:rPr lang="en-US" baseline="0" dirty="0" err="1" smtClean="0"/>
              <a:t>temperatura</a:t>
            </a:r>
            <a:r>
              <a:rPr lang="en-US" baseline="0" dirty="0" smtClean="0"/>
              <a:t> de la </a:t>
            </a:r>
            <a:r>
              <a:rPr lang="en-US" baseline="0" dirty="0" err="1" smtClean="0"/>
              <a:t>superficie</a:t>
            </a:r>
            <a:r>
              <a:rPr lang="en-US" baseline="0" dirty="0" smtClean="0"/>
              <a:t> del mar. </a:t>
            </a:r>
            <a:r>
              <a:rPr lang="en-US" baseline="0" dirty="0" err="1" smtClean="0"/>
              <a:t>Además</a:t>
            </a:r>
            <a:r>
              <a:rPr lang="en-US" baseline="0" dirty="0" smtClean="0"/>
              <a:t> de </a:t>
            </a:r>
            <a:r>
              <a:rPr lang="en-US" baseline="0" dirty="0" err="1" smtClean="0"/>
              <a:t>desactivar</a:t>
            </a:r>
            <a:r>
              <a:rPr lang="en-US" baseline="0" dirty="0" smtClean="0"/>
              <a:t> los </a:t>
            </a:r>
            <a:r>
              <a:rPr lang="en-US" baseline="0" dirty="0" err="1" smtClean="0"/>
              <a:t>mdoelos</a:t>
            </a:r>
            <a:r>
              <a:rPr lang="en-US" baseline="0" dirty="0" smtClean="0"/>
              <a:t> de mar, </a:t>
            </a:r>
            <a:r>
              <a:rPr lang="en-US" baseline="0" dirty="0" err="1" smtClean="0"/>
              <a:t>hielo</a:t>
            </a:r>
            <a:r>
              <a:rPr lang="en-US" baseline="0" dirty="0" smtClean="0"/>
              <a:t> y </a:t>
            </a:r>
            <a:r>
              <a:rPr lang="en-US" baseline="0" dirty="0" err="1" smtClean="0"/>
              <a:t>suelo</a:t>
            </a:r>
            <a:r>
              <a:rPr lang="en-US" baseline="0" dirty="0" smtClean="0"/>
              <a:t>, la </a:t>
            </a:r>
            <a:r>
              <a:rPr lang="en-US" baseline="0" dirty="0" err="1" smtClean="0"/>
              <a:t>temperatura</a:t>
            </a:r>
            <a:r>
              <a:rPr lang="en-US" baseline="0" dirty="0" smtClean="0"/>
              <a:t> de la </a:t>
            </a:r>
            <a:r>
              <a:rPr lang="en-US" baseline="0" dirty="0" err="1" smtClean="0"/>
              <a:t>superficie</a:t>
            </a:r>
            <a:r>
              <a:rPr lang="en-US" baseline="0" dirty="0" smtClean="0"/>
              <a:t> del mar se </a:t>
            </a:r>
            <a:r>
              <a:rPr lang="en-US" baseline="0" dirty="0" err="1" smtClean="0"/>
              <a:t>fijó</a:t>
            </a:r>
            <a:r>
              <a:rPr lang="en-US" baseline="0" dirty="0" smtClean="0"/>
              <a:t> </a:t>
            </a:r>
            <a:r>
              <a:rPr lang="en-US" baseline="0" dirty="0" err="1" smtClean="0"/>
              <a:t>como</a:t>
            </a:r>
            <a:r>
              <a:rPr lang="en-US" baseline="0" dirty="0" smtClean="0"/>
              <a:t> la media zonal </a:t>
            </a:r>
            <a:r>
              <a:rPr lang="en-US" baseline="0" dirty="0" err="1" smtClean="0"/>
              <a:t>climatológica</a:t>
            </a:r>
            <a:r>
              <a:rPr lang="en-US" baseline="0" dirty="0" smtClean="0"/>
              <a:t> </a:t>
            </a:r>
            <a:r>
              <a:rPr lang="en-US" baseline="0" dirty="0" err="1" smtClean="0"/>
              <a:t>mensual</a:t>
            </a:r>
            <a:r>
              <a:rPr lang="en-US" baseline="0" dirty="0" smtClean="0"/>
              <a:t>. </a:t>
            </a:r>
            <a:endParaRPr lang="en-US" baseline="0" dirty="0" smtClean="0"/>
          </a:p>
        </p:txBody>
      </p:sp>
      <p:sp>
        <p:nvSpPr>
          <p:cNvPr id="4" name="Slide Number Placeholder 3"/>
          <p:cNvSpPr>
            <a:spLocks noGrp="1"/>
          </p:cNvSpPr>
          <p:nvPr>
            <p:ph type="sldNum" sz="quarter" idx="10"/>
          </p:nvPr>
        </p:nvSpPr>
        <p:spPr/>
        <p:txBody>
          <a:bodyPr/>
          <a:lstStyle/>
          <a:p>
            <a:fld id="{1F0B5C30-2FAF-4234-B529-B2059A601576}" type="slidenum">
              <a:rPr lang="es-AR" smtClean="0"/>
              <a:t>33</a:t>
            </a:fld>
            <a:endParaRPr lang="es-AR"/>
          </a:p>
        </p:txBody>
      </p:sp>
    </p:spTree>
    <p:extLst>
      <p:ext uri="{BB962C8B-B14F-4D97-AF65-F5344CB8AC3E}">
        <p14:creationId xmlns:p14="http://schemas.microsoft.com/office/powerpoint/2010/main" val="6038166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En </a:t>
            </a:r>
            <a:r>
              <a:rPr lang="en-US" err="1" smtClean="0"/>
              <a:t>esta</a:t>
            </a:r>
            <a:r>
              <a:rPr lang="en-US" baseline="0" smtClean="0"/>
              <a:t> </a:t>
            </a:r>
            <a:r>
              <a:rPr lang="en-US" baseline="0" err="1" smtClean="0"/>
              <a:t>figura</a:t>
            </a:r>
            <a:r>
              <a:rPr lang="en-US" baseline="0" smtClean="0"/>
              <a:t> se </a:t>
            </a:r>
            <a:r>
              <a:rPr lang="en-US" baseline="0" err="1" smtClean="0"/>
              <a:t>muestra</a:t>
            </a:r>
            <a:r>
              <a:rPr lang="en-US" baseline="0" smtClean="0"/>
              <a:t> la </a:t>
            </a:r>
            <a:r>
              <a:rPr lang="en-US" baseline="0" err="1" smtClean="0"/>
              <a:t>anomalía</a:t>
            </a:r>
            <a:r>
              <a:rPr lang="en-US" baseline="0" smtClean="0"/>
              <a:t> zonal de </a:t>
            </a:r>
            <a:r>
              <a:rPr lang="en-US" baseline="0" err="1" smtClean="0"/>
              <a:t>geopotencial</a:t>
            </a:r>
            <a:r>
              <a:rPr lang="en-US" baseline="0" smtClean="0"/>
              <a:t>. La </a:t>
            </a:r>
            <a:r>
              <a:rPr lang="en-US" baseline="0" err="1" smtClean="0"/>
              <a:t>corrida</a:t>
            </a:r>
            <a:r>
              <a:rPr lang="en-US" baseline="0" smtClean="0"/>
              <a:t> NOLAN no </a:t>
            </a:r>
            <a:r>
              <a:rPr lang="en-US" baseline="0" err="1" smtClean="0"/>
              <a:t>muestra</a:t>
            </a:r>
            <a:r>
              <a:rPr lang="en-US" baseline="0" smtClean="0"/>
              <a:t> </a:t>
            </a:r>
            <a:r>
              <a:rPr lang="en-US" baseline="0" err="1" smtClean="0"/>
              <a:t>grandes</a:t>
            </a:r>
            <a:r>
              <a:rPr lang="en-US" baseline="0" smtClean="0"/>
              <a:t> </a:t>
            </a:r>
            <a:r>
              <a:rPr lang="en-US" baseline="0" err="1" smtClean="0"/>
              <a:t>diferencias</a:t>
            </a:r>
            <a:r>
              <a:rPr lang="en-US" baseline="0" smtClean="0"/>
              <a:t> con </a:t>
            </a:r>
            <a:r>
              <a:rPr lang="en-US" baseline="0" err="1" smtClean="0"/>
              <a:t>respecto</a:t>
            </a:r>
            <a:r>
              <a:rPr lang="en-US" baseline="0" smtClean="0"/>
              <a:t> a Control salvo un </a:t>
            </a:r>
            <a:r>
              <a:rPr lang="en-US" baseline="0" err="1" smtClean="0"/>
              <a:t>ligero</a:t>
            </a:r>
            <a:r>
              <a:rPr lang="en-US" baseline="0" smtClean="0"/>
              <a:t> </a:t>
            </a:r>
            <a:r>
              <a:rPr lang="en-US" baseline="0" err="1" smtClean="0"/>
              <a:t>delbilitamiento</a:t>
            </a:r>
            <a:r>
              <a:rPr lang="en-US" baseline="0" smtClean="0"/>
              <a:t> de </a:t>
            </a:r>
            <a:r>
              <a:rPr lang="en-US" baseline="0" err="1" smtClean="0"/>
              <a:t>las</a:t>
            </a:r>
            <a:r>
              <a:rPr lang="en-US" baseline="0" smtClean="0"/>
              <a:t> </a:t>
            </a:r>
            <a:r>
              <a:rPr lang="en-US" baseline="0" err="1" smtClean="0"/>
              <a:t>anomalías</a:t>
            </a:r>
            <a:r>
              <a:rPr lang="en-US" baseline="0" smtClean="0"/>
              <a:t> en latitudes </a:t>
            </a:r>
            <a:r>
              <a:rPr lang="en-US" baseline="0" err="1" smtClean="0"/>
              <a:t>altas</a:t>
            </a:r>
            <a:r>
              <a:rPr lang="en-US" baseline="0" smtClean="0"/>
              <a:t>  en primavera. SSTZONAL, en </a:t>
            </a:r>
            <a:r>
              <a:rPr lang="en-US" baseline="0" err="1" smtClean="0"/>
              <a:t>cambio</a:t>
            </a:r>
            <a:r>
              <a:rPr lang="en-US" baseline="0" smtClean="0"/>
              <a:t>, </a:t>
            </a:r>
            <a:r>
              <a:rPr lang="en-US" baseline="0" err="1" smtClean="0"/>
              <a:t>muestra</a:t>
            </a:r>
            <a:r>
              <a:rPr lang="en-US" baseline="0" smtClean="0"/>
              <a:t> </a:t>
            </a:r>
            <a:r>
              <a:rPr lang="en-US" baseline="0" err="1" smtClean="0"/>
              <a:t>una</a:t>
            </a:r>
            <a:r>
              <a:rPr lang="en-US" baseline="0" smtClean="0"/>
              <a:t> </a:t>
            </a:r>
            <a:r>
              <a:rPr lang="en-US" baseline="0" err="1" smtClean="0"/>
              <a:t>fuerte</a:t>
            </a:r>
            <a:r>
              <a:rPr lang="en-US" baseline="0" smtClean="0"/>
              <a:t> </a:t>
            </a:r>
            <a:r>
              <a:rPr lang="en-US" baseline="0" err="1" smtClean="0"/>
              <a:t>disminución</a:t>
            </a:r>
            <a:r>
              <a:rPr lang="en-US" baseline="0" smtClean="0"/>
              <a:t> de la </a:t>
            </a:r>
            <a:r>
              <a:rPr lang="en-US" baseline="0" err="1" smtClean="0"/>
              <a:t>intensidad</a:t>
            </a:r>
            <a:r>
              <a:rPr lang="en-US" baseline="0" smtClean="0"/>
              <a:t> de </a:t>
            </a:r>
            <a:r>
              <a:rPr lang="en-US" baseline="0" err="1" smtClean="0"/>
              <a:t>todas</a:t>
            </a:r>
            <a:r>
              <a:rPr lang="en-US" baseline="0" smtClean="0"/>
              <a:t> </a:t>
            </a:r>
            <a:r>
              <a:rPr lang="en-US" baseline="0" err="1" smtClean="0"/>
              <a:t>las</a:t>
            </a:r>
            <a:r>
              <a:rPr lang="en-US" baseline="0" smtClean="0"/>
              <a:t> </a:t>
            </a:r>
            <a:r>
              <a:rPr lang="en-US" baseline="0" err="1" smtClean="0"/>
              <a:t>anomalías</a:t>
            </a:r>
            <a:r>
              <a:rPr lang="en-US" baseline="0" smtClean="0"/>
              <a:t>. </a:t>
            </a:r>
            <a:endParaRPr lang="es-AR"/>
          </a:p>
        </p:txBody>
      </p:sp>
      <p:sp>
        <p:nvSpPr>
          <p:cNvPr id="4" name="Slide Number Placeholder 3"/>
          <p:cNvSpPr>
            <a:spLocks noGrp="1"/>
          </p:cNvSpPr>
          <p:nvPr>
            <p:ph type="sldNum" sz="quarter" idx="10"/>
          </p:nvPr>
        </p:nvSpPr>
        <p:spPr/>
        <p:txBody>
          <a:bodyPr/>
          <a:lstStyle/>
          <a:p>
            <a:fld id="{1F0B5C30-2FAF-4234-B529-B2059A601576}" type="slidenum">
              <a:rPr lang="es-AR" smtClean="0"/>
              <a:t>34</a:t>
            </a:fld>
            <a:endParaRPr lang="es-AR"/>
          </a:p>
        </p:txBody>
      </p:sp>
    </p:spTree>
    <p:extLst>
      <p:ext uri="{BB962C8B-B14F-4D97-AF65-F5344CB8AC3E}">
        <p14:creationId xmlns:p14="http://schemas.microsoft.com/office/powerpoint/2010/main" val="4107042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La </a:t>
            </a:r>
            <a:r>
              <a:rPr lang="en-US" err="1" smtClean="0"/>
              <a:t>amplitud</a:t>
            </a:r>
            <a:r>
              <a:rPr lang="en-US" smtClean="0"/>
              <a:t> de la </a:t>
            </a:r>
            <a:r>
              <a:rPr lang="en-US" err="1" smtClean="0"/>
              <a:t>onda</a:t>
            </a:r>
            <a:r>
              <a:rPr lang="en-US" smtClean="0"/>
              <a:t> 3 no</a:t>
            </a:r>
            <a:r>
              <a:rPr lang="en-US" baseline="0" smtClean="0"/>
              <a:t> cambia </a:t>
            </a:r>
            <a:r>
              <a:rPr lang="en-US" baseline="0" err="1" smtClean="0"/>
              <a:t>significativamente</a:t>
            </a:r>
            <a:r>
              <a:rPr lang="en-US" baseline="0" smtClean="0"/>
              <a:t> entre </a:t>
            </a:r>
            <a:r>
              <a:rPr lang="en-US" baseline="0" err="1" smtClean="0"/>
              <a:t>las</a:t>
            </a:r>
            <a:r>
              <a:rPr lang="en-US" baseline="0" smtClean="0"/>
              <a:t> </a:t>
            </a:r>
            <a:r>
              <a:rPr lang="en-US" baseline="0" err="1" smtClean="0"/>
              <a:t>corridas</a:t>
            </a:r>
            <a:r>
              <a:rPr lang="en-US" baseline="0" smtClean="0"/>
              <a:t> en </a:t>
            </a:r>
            <a:r>
              <a:rPr lang="en-US" baseline="0" err="1" smtClean="0"/>
              <a:t>verano</a:t>
            </a:r>
            <a:r>
              <a:rPr lang="en-US" baseline="0" smtClean="0"/>
              <a:t> u </a:t>
            </a:r>
            <a:r>
              <a:rPr lang="en-US" baseline="0" err="1" smtClean="0"/>
              <a:t>otoño</a:t>
            </a:r>
            <a:r>
              <a:rPr lang="en-US" baseline="0" smtClean="0"/>
              <a:t>, </a:t>
            </a:r>
            <a:r>
              <a:rPr lang="en-US" baseline="0" err="1" smtClean="0"/>
              <a:t>pero</a:t>
            </a:r>
            <a:r>
              <a:rPr lang="en-US" baseline="0" smtClean="0"/>
              <a:t> </a:t>
            </a:r>
            <a:r>
              <a:rPr lang="en-US" baseline="0" err="1" smtClean="0"/>
              <a:t>sí</a:t>
            </a:r>
            <a:r>
              <a:rPr lang="en-US" baseline="0" smtClean="0"/>
              <a:t> en </a:t>
            </a:r>
            <a:r>
              <a:rPr lang="en-US" baseline="0" err="1" smtClean="0"/>
              <a:t>invierno</a:t>
            </a:r>
            <a:r>
              <a:rPr lang="en-US" baseline="0" smtClean="0"/>
              <a:t> y primavera. En </a:t>
            </a:r>
            <a:r>
              <a:rPr lang="en-US" baseline="0" err="1" smtClean="0"/>
              <a:t>invierno</a:t>
            </a:r>
            <a:r>
              <a:rPr lang="en-US" baseline="0" smtClean="0"/>
              <a:t>, la </a:t>
            </a:r>
            <a:r>
              <a:rPr lang="en-US" baseline="0" err="1" smtClean="0"/>
              <a:t>amplitud</a:t>
            </a:r>
            <a:r>
              <a:rPr lang="en-US" baseline="0" smtClean="0"/>
              <a:t> de la </a:t>
            </a:r>
            <a:r>
              <a:rPr lang="en-US" baseline="0" err="1" smtClean="0"/>
              <a:t>onda</a:t>
            </a:r>
            <a:r>
              <a:rPr lang="en-US" baseline="0" smtClean="0"/>
              <a:t> 3 *</a:t>
            </a:r>
            <a:r>
              <a:rPr lang="en-US" baseline="0" err="1" smtClean="0"/>
              <a:t>aumenta</a:t>
            </a:r>
            <a:r>
              <a:rPr lang="en-US" baseline="0" smtClean="0"/>
              <a:t>* en la </a:t>
            </a:r>
            <a:r>
              <a:rPr lang="en-US" baseline="0" err="1" smtClean="0"/>
              <a:t>corrida</a:t>
            </a:r>
            <a:r>
              <a:rPr lang="en-US" baseline="0" smtClean="0"/>
              <a:t> NOLAND y </a:t>
            </a:r>
            <a:r>
              <a:rPr lang="en-US" baseline="0" err="1" smtClean="0"/>
              <a:t>luego</a:t>
            </a:r>
            <a:r>
              <a:rPr lang="en-US" baseline="0" smtClean="0"/>
              <a:t> </a:t>
            </a:r>
            <a:r>
              <a:rPr lang="en-US" baseline="0" err="1" smtClean="0"/>
              <a:t>disminuye</a:t>
            </a:r>
            <a:r>
              <a:rPr lang="en-US" baseline="0" smtClean="0"/>
              <a:t> en SSTZONAL. En primavera </a:t>
            </a:r>
            <a:r>
              <a:rPr lang="en-US" baseline="0" err="1" smtClean="0"/>
              <a:t>sucede</a:t>
            </a:r>
            <a:r>
              <a:rPr lang="en-US" baseline="0" smtClean="0"/>
              <a:t> lo </a:t>
            </a:r>
            <a:r>
              <a:rPr lang="en-US" baseline="0" err="1" smtClean="0"/>
              <a:t>contrario</a:t>
            </a:r>
            <a:r>
              <a:rPr lang="en-US" baseline="0" smtClean="0"/>
              <a:t>: la </a:t>
            </a:r>
            <a:r>
              <a:rPr lang="en-US" baseline="0" err="1" smtClean="0"/>
              <a:t>fuerte</a:t>
            </a:r>
            <a:r>
              <a:rPr lang="en-US" baseline="0" smtClean="0"/>
              <a:t> </a:t>
            </a:r>
            <a:r>
              <a:rPr lang="en-US" baseline="0" err="1" smtClean="0"/>
              <a:t>señal</a:t>
            </a:r>
            <a:r>
              <a:rPr lang="en-US" baseline="0" smtClean="0"/>
              <a:t> se reduce </a:t>
            </a:r>
            <a:r>
              <a:rPr lang="en-US" baseline="0" err="1" smtClean="0"/>
              <a:t>muchísimo</a:t>
            </a:r>
            <a:r>
              <a:rPr lang="en-US" baseline="0" smtClean="0"/>
              <a:t> en NOLAND y </a:t>
            </a:r>
            <a:r>
              <a:rPr lang="en-US" baseline="0" err="1" smtClean="0"/>
              <a:t>desaparece</a:t>
            </a:r>
            <a:r>
              <a:rPr lang="en-US" baseline="0" smtClean="0"/>
              <a:t> </a:t>
            </a:r>
            <a:r>
              <a:rPr lang="en-US" baseline="0" err="1" smtClean="0"/>
              <a:t>aún</a:t>
            </a:r>
            <a:r>
              <a:rPr lang="en-US" baseline="0" smtClean="0"/>
              <a:t> </a:t>
            </a:r>
            <a:r>
              <a:rPr lang="en-US" baseline="0" err="1" smtClean="0"/>
              <a:t>más</a:t>
            </a:r>
            <a:r>
              <a:rPr lang="en-US" baseline="0" smtClean="0"/>
              <a:t> en SSTZONAL. </a:t>
            </a:r>
          </a:p>
          <a:p>
            <a:pPr marL="0" marR="0" indent="0" algn="l" defTabSz="914400" rtl="0" eaLnBrk="1" fontAlgn="auto" latinLnBrk="0" hangingPunct="1">
              <a:lnSpc>
                <a:spcPct val="100000"/>
              </a:lnSpc>
              <a:spcBef>
                <a:spcPts val="0"/>
              </a:spcBef>
              <a:spcAft>
                <a:spcPts val="0"/>
              </a:spcAft>
              <a:buClrTx/>
              <a:buSzTx/>
              <a:buFontTx/>
              <a:buNone/>
              <a:tabLst/>
              <a:defRPr/>
            </a:pPr>
            <a:r>
              <a:rPr lang="en-US" err="1" smtClean="0"/>
              <a:t>Estos</a:t>
            </a:r>
            <a:r>
              <a:rPr lang="en-US" baseline="0" smtClean="0"/>
              <a:t> </a:t>
            </a:r>
            <a:r>
              <a:rPr lang="en-US" baseline="0" err="1" smtClean="0"/>
              <a:t>cambios</a:t>
            </a:r>
            <a:r>
              <a:rPr lang="en-US" baseline="0" smtClean="0"/>
              <a:t> </a:t>
            </a:r>
            <a:r>
              <a:rPr lang="en-US" baseline="0" err="1" smtClean="0"/>
              <a:t>observados</a:t>
            </a:r>
            <a:r>
              <a:rPr lang="en-US" baseline="0" smtClean="0"/>
              <a:t> no son </a:t>
            </a:r>
            <a:r>
              <a:rPr lang="en-US" baseline="0" err="1" smtClean="0"/>
              <a:t>por</a:t>
            </a:r>
            <a:r>
              <a:rPr lang="en-US" baseline="0" smtClean="0"/>
              <a:t> </a:t>
            </a:r>
            <a:r>
              <a:rPr lang="en-US" baseline="0" err="1" smtClean="0"/>
              <a:t>una</a:t>
            </a:r>
            <a:r>
              <a:rPr lang="en-US" baseline="0" smtClean="0"/>
              <a:t> </a:t>
            </a:r>
            <a:r>
              <a:rPr lang="en-US" baseline="0" err="1" smtClean="0"/>
              <a:t>disminución</a:t>
            </a:r>
            <a:r>
              <a:rPr lang="en-US" baseline="0" smtClean="0"/>
              <a:t> en la </a:t>
            </a:r>
            <a:r>
              <a:rPr lang="en-US" baseline="0" err="1" smtClean="0"/>
              <a:t>amplitud</a:t>
            </a:r>
            <a:r>
              <a:rPr lang="en-US" baseline="0" smtClean="0"/>
              <a:t> de la </a:t>
            </a:r>
            <a:r>
              <a:rPr lang="en-US" baseline="0" err="1" smtClean="0"/>
              <a:t>onda</a:t>
            </a:r>
            <a:r>
              <a:rPr lang="en-US" baseline="0" smtClean="0"/>
              <a:t> 3 </a:t>
            </a:r>
            <a:r>
              <a:rPr lang="en-US" baseline="0" err="1" smtClean="0"/>
              <a:t>sino</a:t>
            </a:r>
            <a:r>
              <a:rPr lang="en-US" baseline="0" smtClean="0"/>
              <a:t> en </a:t>
            </a:r>
            <a:r>
              <a:rPr lang="en-US" baseline="0" err="1" smtClean="0"/>
              <a:t>cambios</a:t>
            </a:r>
            <a:r>
              <a:rPr lang="en-US" baseline="0" smtClean="0"/>
              <a:t> en la </a:t>
            </a:r>
            <a:r>
              <a:rPr lang="en-US" baseline="0" err="1" smtClean="0"/>
              <a:t>estacionariedad</a:t>
            </a:r>
            <a:r>
              <a:rPr lang="en-US" baseline="0" smtClean="0"/>
              <a:t>. </a:t>
            </a:r>
            <a:endParaRPr lang="es-AR" smtClean="0"/>
          </a:p>
        </p:txBody>
      </p:sp>
      <p:sp>
        <p:nvSpPr>
          <p:cNvPr id="4" name="Slide Number Placeholder 3"/>
          <p:cNvSpPr>
            <a:spLocks noGrp="1"/>
          </p:cNvSpPr>
          <p:nvPr>
            <p:ph type="sldNum" sz="quarter" idx="10"/>
          </p:nvPr>
        </p:nvSpPr>
        <p:spPr/>
        <p:txBody>
          <a:bodyPr/>
          <a:lstStyle/>
          <a:p>
            <a:fld id="{1F0B5C30-2FAF-4234-B529-B2059A601576}" type="slidenum">
              <a:rPr lang="es-AR" smtClean="0"/>
              <a:t>35</a:t>
            </a:fld>
            <a:endParaRPr lang="es-AR"/>
          </a:p>
        </p:txBody>
      </p:sp>
    </p:spTree>
    <p:extLst>
      <p:ext uri="{BB962C8B-B14F-4D97-AF65-F5344CB8AC3E}">
        <p14:creationId xmlns:p14="http://schemas.microsoft.com/office/powerpoint/2010/main" val="1554346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err="1" smtClean="0"/>
              <a:t>Esta</a:t>
            </a:r>
            <a:r>
              <a:rPr lang="en-US" smtClean="0"/>
              <a:t> </a:t>
            </a:r>
            <a:r>
              <a:rPr lang="en-US" err="1" smtClean="0"/>
              <a:t>figura</a:t>
            </a:r>
            <a:r>
              <a:rPr lang="en-US" baseline="0" smtClean="0"/>
              <a:t> </a:t>
            </a:r>
            <a:r>
              <a:rPr lang="en-US" baseline="0" err="1" smtClean="0"/>
              <a:t>muestra</a:t>
            </a:r>
            <a:r>
              <a:rPr lang="en-US" baseline="0" smtClean="0"/>
              <a:t> el </a:t>
            </a:r>
            <a:r>
              <a:rPr lang="en-US" baseline="0" err="1" smtClean="0"/>
              <a:t>desvío</a:t>
            </a:r>
            <a:r>
              <a:rPr lang="en-US" baseline="0" smtClean="0"/>
              <a:t> </a:t>
            </a:r>
            <a:r>
              <a:rPr lang="en-US" baseline="0" err="1" smtClean="0"/>
              <a:t>estándar</a:t>
            </a:r>
            <a:r>
              <a:rPr lang="en-US" baseline="0" smtClean="0"/>
              <a:t> de la </a:t>
            </a:r>
            <a:r>
              <a:rPr lang="en-US" baseline="0" err="1" smtClean="0"/>
              <a:t>fase</a:t>
            </a:r>
            <a:r>
              <a:rPr lang="en-US" baseline="0" smtClean="0"/>
              <a:t> media </a:t>
            </a:r>
            <a:r>
              <a:rPr lang="en-US" baseline="0" err="1" smtClean="0"/>
              <a:t>para</a:t>
            </a:r>
            <a:r>
              <a:rPr lang="en-US" baseline="0" smtClean="0"/>
              <a:t> </a:t>
            </a:r>
            <a:r>
              <a:rPr lang="en-US" baseline="0" err="1" smtClean="0"/>
              <a:t>cada</a:t>
            </a:r>
            <a:r>
              <a:rPr lang="en-US" baseline="0" smtClean="0"/>
              <a:t> </a:t>
            </a:r>
            <a:r>
              <a:rPr lang="en-US" baseline="0" err="1" smtClean="0"/>
              <a:t>corrida</a:t>
            </a:r>
            <a:r>
              <a:rPr lang="en-US" baseline="0" smtClean="0"/>
              <a:t>. La </a:t>
            </a:r>
            <a:r>
              <a:rPr lang="en-US" baseline="0" err="1" smtClean="0"/>
              <a:t>línea</a:t>
            </a:r>
            <a:r>
              <a:rPr lang="en-US" baseline="0" smtClean="0"/>
              <a:t> </a:t>
            </a:r>
            <a:r>
              <a:rPr lang="en-US" baseline="0" err="1" smtClean="0"/>
              <a:t>negra</a:t>
            </a:r>
            <a:r>
              <a:rPr lang="en-US" baseline="0" smtClean="0"/>
              <a:t> en 30 </a:t>
            </a:r>
            <a:r>
              <a:rPr lang="en-US" baseline="0" err="1" smtClean="0"/>
              <a:t>grados</a:t>
            </a:r>
            <a:r>
              <a:rPr lang="en-US" baseline="0" smtClean="0"/>
              <a:t> </a:t>
            </a:r>
            <a:r>
              <a:rPr lang="en-US" baseline="0" err="1" smtClean="0"/>
              <a:t>indica</a:t>
            </a:r>
            <a:r>
              <a:rPr lang="en-US" baseline="0" smtClean="0"/>
              <a:t> un </a:t>
            </a:r>
            <a:r>
              <a:rPr lang="en-US" baseline="0" err="1" smtClean="0"/>
              <a:t>cirterio</a:t>
            </a:r>
            <a:r>
              <a:rPr lang="en-US" baseline="0" smtClean="0"/>
              <a:t> </a:t>
            </a:r>
            <a:r>
              <a:rPr lang="en-US" baseline="0" err="1" smtClean="0"/>
              <a:t>para</a:t>
            </a:r>
            <a:r>
              <a:rPr lang="en-US" baseline="0" smtClean="0"/>
              <a:t> </a:t>
            </a:r>
            <a:r>
              <a:rPr lang="en-US" baseline="0" err="1" smtClean="0"/>
              <a:t>determinar</a:t>
            </a:r>
            <a:r>
              <a:rPr lang="en-US" baseline="0" smtClean="0"/>
              <a:t> </a:t>
            </a:r>
            <a:r>
              <a:rPr lang="en-US" baseline="0" err="1" smtClean="0"/>
              <a:t>si</a:t>
            </a:r>
            <a:r>
              <a:rPr lang="en-US" baseline="0" smtClean="0"/>
              <a:t> se </a:t>
            </a:r>
            <a:r>
              <a:rPr lang="en-US" baseline="0" err="1" smtClean="0"/>
              <a:t>trata</a:t>
            </a:r>
            <a:r>
              <a:rPr lang="en-US" baseline="0" smtClean="0"/>
              <a:t> de </a:t>
            </a:r>
            <a:r>
              <a:rPr lang="en-US" baseline="0" err="1" smtClean="0"/>
              <a:t>ondas</a:t>
            </a:r>
            <a:r>
              <a:rPr lang="en-US" baseline="0" smtClean="0"/>
              <a:t> </a:t>
            </a:r>
            <a:r>
              <a:rPr lang="en-US" baseline="0" err="1" smtClean="0"/>
              <a:t>estacionarias</a:t>
            </a:r>
            <a:r>
              <a:rPr lang="en-US" baseline="0" smtClean="0"/>
              <a:t> o no. Se </a:t>
            </a:r>
            <a:r>
              <a:rPr lang="en-US" baseline="0" err="1" smtClean="0"/>
              <a:t>basa</a:t>
            </a:r>
            <a:r>
              <a:rPr lang="en-US" baseline="0" smtClean="0"/>
              <a:t> en la idea de </a:t>
            </a:r>
            <a:r>
              <a:rPr lang="en-US" baseline="0" err="1" smtClean="0"/>
              <a:t>que</a:t>
            </a:r>
            <a:r>
              <a:rPr lang="en-US" baseline="0" smtClean="0"/>
              <a:t> </a:t>
            </a:r>
            <a:r>
              <a:rPr lang="en-US" baseline="0" err="1" smtClean="0"/>
              <a:t>si</a:t>
            </a:r>
            <a:r>
              <a:rPr lang="en-US" baseline="0" smtClean="0"/>
              <a:t> el 95% de los </a:t>
            </a:r>
            <a:r>
              <a:rPr lang="en-US" baseline="0" err="1" smtClean="0"/>
              <a:t>casos</a:t>
            </a:r>
            <a:r>
              <a:rPr lang="en-US" baseline="0" smtClean="0"/>
              <a:t> </a:t>
            </a:r>
            <a:r>
              <a:rPr lang="en-US" baseline="0" err="1" smtClean="0"/>
              <a:t>están</a:t>
            </a:r>
            <a:r>
              <a:rPr lang="en-US" baseline="0" smtClean="0"/>
              <a:t> en un </a:t>
            </a:r>
            <a:r>
              <a:rPr lang="en-US" baseline="0" err="1" smtClean="0"/>
              <a:t>intervalo</a:t>
            </a:r>
            <a:r>
              <a:rPr lang="en-US" baseline="0" smtClean="0"/>
              <a:t> de </a:t>
            </a:r>
            <a:r>
              <a:rPr lang="en-US" baseline="0" err="1" smtClean="0"/>
              <a:t>más</a:t>
            </a:r>
            <a:r>
              <a:rPr lang="en-US" baseline="0" smtClean="0"/>
              <a:t> </a:t>
            </a:r>
            <a:r>
              <a:rPr lang="en-US" baseline="0" err="1" smtClean="0"/>
              <a:t>menos</a:t>
            </a:r>
            <a:r>
              <a:rPr lang="en-US" baseline="0" smtClean="0"/>
              <a:t> 2 </a:t>
            </a:r>
            <a:r>
              <a:rPr lang="en-US" baseline="0" err="1" smtClean="0"/>
              <a:t>desvios</a:t>
            </a:r>
            <a:r>
              <a:rPr lang="en-US" baseline="0" smtClean="0"/>
              <a:t> </a:t>
            </a:r>
            <a:r>
              <a:rPr lang="en-US" baseline="0" err="1" smtClean="0"/>
              <a:t>estándar</a:t>
            </a:r>
            <a:r>
              <a:rPr lang="en-US" baseline="0" smtClean="0"/>
              <a:t>, y la </a:t>
            </a:r>
            <a:r>
              <a:rPr lang="en-US" baseline="0" err="1" smtClean="0"/>
              <a:t>fase</a:t>
            </a:r>
            <a:r>
              <a:rPr lang="en-US" baseline="0" smtClean="0"/>
              <a:t> de la </a:t>
            </a:r>
            <a:r>
              <a:rPr lang="en-US" baseline="0" err="1" smtClean="0"/>
              <a:t>onda</a:t>
            </a:r>
            <a:r>
              <a:rPr lang="en-US" baseline="0" smtClean="0"/>
              <a:t> 3 </a:t>
            </a:r>
            <a:r>
              <a:rPr lang="en-US" baseline="0" err="1" smtClean="0"/>
              <a:t>puede</a:t>
            </a:r>
            <a:r>
              <a:rPr lang="en-US" baseline="0" smtClean="0"/>
              <a:t> </a:t>
            </a:r>
            <a:r>
              <a:rPr lang="en-US" baseline="0" err="1" smtClean="0"/>
              <a:t>estar</a:t>
            </a:r>
            <a:r>
              <a:rPr lang="en-US" baseline="0" smtClean="0"/>
              <a:t> en el </a:t>
            </a:r>
            <a:r>
              <a:rPr lang="en-US" baseline="0" err="1" smtClean="0"/>
              <a:t>rango</a:t>
            </a:r>
            <a:r>
              <a:rPr lang="en-US" baseline="0" smtClean="0"/>
              <a:t> de 0-120°, </a:t>
            </a:r>
            <a:r>
              <a:rPr lang="en-US" baseline="0" err="1" smtClean="0"/>
              <a:t>entonces</a:t>
            </a:r>
            <a:r>
              <a:rPr lang="en-US" baseline="0" smtClean="0"/>
              <a:t> </a:t>
            </a:r>
            <a:r>
              <a:rPr lang="en-US" baseline="0" err="1" smtClean="0"/>
              <a:t>si</a:t>
            </a:r>
            <a:r>
              <a:rPr lang="en-US" baseline="0" smtClean="0"/>
              <a:t> el </a:t>
            </a:r>
            <a:r>
              <a:rPr lang="en-US" baseline="0" err="1" smtClean="0"/>
              <a:t>desvío</a:t>
            </a:r>
            <a:r>
              <a:rPr lang="en-US" baseline="0" smtClean="0"/>
              <a:t> </a:t>
            </a:r>
            <a:r>
              <a:rPr lang="en-US" baseline="0" err="1" smtClean="0"/>
              <a:t>es</a:t>
            </a:r>
            <a:r>
              <a:rPr lang="en-US" baseline="0" smtClean="0"/>
              <a:t> de </a:t>
            </a:r>
            <a:r>
              <a:rPr lang="en-US" baseline="0" err="1" smtClean="0"/>
              <a:t>más</a:t>
            </a:r>
            <a:r>
              <a:rPr lang="en-US" baseline="0" smtClean="0"/>
              <a:t> de 30°, el </a:t>
            </a:r>
            <a:r>
              <a:rPr lang="en-US" baseline="0" err="1" smtClean="0"/>
              <a:t>invervalo</a:t>
            </a:r>
            <a:r>
              <a:rPr lang="en-US" baseline="0" smtClean="0"/>
              <a:t> del 95% </a:t>
            </a:r>
            <a:r>
              <a:rPr lang="en-US" baseline="0" err="1" smtClean="0"/>
              <a:t>ocupa</a:t>
            </a:r>
            <a:r>
              <a:rPr lang="en-US" baseline="0" smtClean="0"/>
              <a:t> </a:t>
            </a:r>
            <a:r>
              <a:rPr lang="en-US" baseline="0" err="1" smtClean="0"/>
              <a:t>todo</a:t>
            </a:r>
            <a:r>
              <a:rPr lang="en-US" baseline="0" smtClean="0"/>
              <a:t> el </a:t>
            </a:r>
            <a:r>
              <a:rPr lang="en-US" baseline="0" err="1" smtClean="0"/>
              <a:t>rango</a:t>
            </a:r>
            <a:r>
              <a:rPr lang="en-US" baseline="0" smtClean="0"/>
              <a:t> </a:t>
            </a:r>
            <a:r>
              <a:rPr lang="en-US" baseline="0" err="1" smtClean="0"/>
              <a:t>posible</a:t>
            </a:r>
            <a:r>
              <a:rPr lang="en-US" baseline="0" smtClean="0"/>
              <a:t>. </a:t>
            </a:r>
          </a:p>
          <a:p>
            <a:r>
              <a:rPr lang="en-US" baseline="0" smtClean="0"/>
              <a:t>En </a:t>
            </a:r>
            <a:r>
              <a:rPr lang="en-US" baseline="0" err="1" smtClean="0"/>
              <a:t>verano</a:t>
            </a:r>
            <a:r>
              <a:rPr lang="en-US" baseline="0" smtClean="0"/>
              <a:t>, </a:t>
            </a:r>
            <a:r>
              <a:rPr lang="en-US" baseline="0" err="1" smtClean="0"/>
              <a:t>todas</a:t>
            </a:r>
            <a:r>
              <a:rPr lang="en-US" baseline="0" smtClean="0"/>
              <a:t> </a:t>
            </a:r>
            <a:r>
              <a:rPr lang="en-US" baseline="0" err="1" smtClean="0"/>
              <a:t>las</a:t>
            </a:r>
            <a:r>
              <a:rPr lang="en-US" baseline="0" smtClean="0"/>
              <a:t> </a:t>
            </a:r>
            <a:r>
              <a:rPr lang="en-US" baseline="0" err="1" smtClean="0"/>
              <a:t>corridas</a:t>
            </a:r>
            <a:r>
              <a:rPr lang="en-US" baseline="0" smtClean="0"/>
              <a:t> </a:t>
            </a:r>
            <a:r>
              <a:rPr lang="en-US" baseline="0" err="1" smtClean="0"/>
              <a:t>muestra</a:t>
            </a:r>
            <a:r>
              <a:rPr lang="en-US" baseline="0" smtClean="0"/>
              <a:t> </a:t>
            </a:r>
            <a:r>
              <a:rPr lang="en-US" baseline="0" err="1" smtClean="0"/>
              <a:t>estacionariedad</a:t>
            </a:r>
            <a:r>
              <a:rPr lang="en-US" baseline="0" smtClean="0"/>
              <a:t> y lo </a:t>
            </a:r>
            <a:r>
              <a:rPr lang="en-US" baseline="0" err="1" smtClean="0"/>
              <a:t>contrario</a:t>
            </a:r>
            <a:r>
              <a:rPr lang="en-US" baseline="0" smtClean="0"/>
              <a:t> </a:t>
            </a:r>
            <a:r>
              <a:rPr lang="en-US" baseline="0" err="1" smtClean="0"/>
              <a:t>para</a:t>
            </a:r>
            <a:r>
              <a:rPr lang="en-US" baseline="0" smtClean="0"/>
              <a:t> en </a:t>
            </a:r>
            <a:r>
              <a:rPr lang="en-US" baseline="0" err="1" smtClean="0"/>
              <a:t>otoño</a:t>
            </a:r>
            <a:r>
              <a:rPr lang="en-US" baseline="0" smtClean="0"/>
              <a:t>. En </a:t>
            </a:r>
            <a:r>
              <a:rPr lang="en-US" baseline="0" err="1" smtClean="0"/>
              <a:t>invierno</a:t>
            </a:r>
            <a:r>
              <a:rPr lang="en-US" baseline="0" smtClean="0"/>
              <a:t>, la </a:t>
            </a:r>
            <a:r>
              <a:rPr lang="en-US" baseline="0" err="1" smtClean="0"/>
              <a:t>corrida</a:t>
            </a:r>
            <a:r>
              <a:rPr lang="en-US" baseline="0" smtClean="0"/>
              <a:t> control </a:t>
            </a:r>
            <a:r>
              <a:rPr lang="en-US" baseline="0" err="1" smtClean="0"/>
              <a:t>está</a:t>
            </a:r>
            <a:r>
              <a:rPr lang="en-US" baseline="0" smtClean="0"/>
              <a:t> en el </a:t>
            </a:r>
            <a:r>
              <a:rPr lang="en-US" baseline="0" err="1" smtClean="0"/>
              <a:t>límite</a:t>
            </a:r>
            <a:r>
              <a:rPr lang="en-US" baseline="0" smtClean="0"/>
              <a:t> y en NOLAND y SSTZONAL </a:t>
            </a:r>
            <a:r>
              <a:rPr lang="en-US" baseline="0" err="1" smtClean="0"/>
              <a:t>disminuye</a:t>
            </a:r>
            <a:r>
              <a:rPr lang="en-US" baseline="0" smtClean="0"/>
              <a:t> el </a:t>
            </a:r>
            <a:r>
              <a:rPr lang="en-US" baseline="0" err="1" smtClean="0"/>
              <a:t>desvío</a:t>
            </a:r>
            <a:r>
              <a:rPr lang="en-US" baseline="0" smtClean="0"/>
              <a:t> </a:t>
            </a:r>
            <a:r>
              <a:rPr lang="en-US" baseline="0" err="1" smtClean="0"/>
              <a:t>estándar</a:t>
            </a:r>
            <a:r>
              <a:rPr lang="en-US" baseline="0" smtClean="0"/>
              <a:t>, </a:t>
            </a:r>
            <a:r>
              <a:rPr lang="en-US" baseline="0" err="1" smtClean="0"/>
              <a:t>explicando</a:t>
            </a:r>
            <a:r>
              <a:rPr lang="en-US" baseline="0" smtClean="0"/>
              <a:t> </a:t>
            </a:r>
            <a:r>
              <a:rPr lang="en-US" baseline="0" err="1" smtClean="0"/>
              <a:t>que</a:t>
            </a:r>
            <a:r>
              <a:rPr lang="en-US" baseline="0" smtClean="0"/>
              <a:t> </a:t>
            </a:r>
            <a:r>
              <a:rPr lang="en-US" baseline="0" err="1" smtClean="0"/>
              <a:t>aumente</a:t>
            </a:r>
            <a:r>
              <a:rPr lang="en-US" baseline="0" smtClean="0"/>
              <a:t> la </a:t>
            </a:r>
            <a:r>
              <a:rPr lang="en-US" baseline="0" err="1" smtClean="0"/>
              <a:t>amplitud</a:t>
            </a:r>
            <a:r>
              <a:rPr lang="en-US" baseline="0" smtClean="0"/>
              <a:t> de la </a:t>
            </a:r>
            <a:r>
              <a:rPr lang="en-US" baseline="0" err="1" smtClean="0"/>
              <a:t>onda</a:t>
            </a:r>
            <a:r>
              <a:rPr lang="en-US" baseline="0" smtClean="0"/>
              <a:t> 3 </a:t>
            </a:r>
            <a:r>
              <a:rPr lang="en-US" baseline="0" err="1" smtClean="0"/>
              <a:t>estacionaria</a:t>
            </a:r>
            <a:r>
              <a:rPr lang="en-US" baseline="0" smtClean="0"/>
              <a:t>. En primavera </a:t>
            </a:r>
            <a:r>
              <a:rPr lang="en-US" baseline="0" err="1" smtClean="0"/>
              <a:t>sucede</a:t>
            </a:r>
            <a:r>
              <a:rPr lang="en-US" baseline="0" smtClean="0"/>
              <a:t> lo </a:t>
            </a:r>
            <a:r>
              <a:rPr lang="en-US" baseline="0" err="1" smtClean="0"/>
              <a:t>contario</a:t>
            </a:r>
            <a:r>
              <a:rPr lang="en-US" baseline="0" smtClean="0"/>
              <a:t>. </a:t>
            </a:r>
          </a:p>
          <a:p>
            <a:endParaRPr lang="es-AR"/>
          </a:p>
        </p:txBody>
      </p:sp>
      <p:sp>
        <p:nvSpPr>
          <p:cNvPr id="4" name="Slide Number Placeholder 3"/>
          <p:cNvSpPr>
            <a:spLocks noGrp="1"/>
          </p:cNvSpPr>
          <p:nvPr>
            <p:ph type="sldNum" sz="quarter" idx="10"/>
          </p:nvPr>
        </p:nvSpPr>
        <p:spPr/>
        <p:txBody>
          <a:bodyPr/>
          <a:lstStyle/>
          <a:p>
            <a:fld id="{1F0B5C30-2FAF-4234-B529-B2059A601576}" type="slidenum">
              <a:rPr lang="es-AR" smtClean="0"/>
              <a:t>36</a:t>
            </a:fld>
            <a:endParaRPr lang="es-AR"/>
          </a:p>
        </p:txBody>
      </p:sp>
    </p:spTree>
    <p:extLst>
      <p:ext uri="{BB962C8B-B14F-4D97-AF65-F5344CB8AC3E}">
        <p14:creationId xmlns:p14="http://schemas.microsoft.com/office/powerpoint/2010/main" val="1238265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La </a:t>
            </a:r>
            <a:r>
              <a:rPr lang="en-US" baseline="0" dirty="0" err="1" smtClean="0"/>
              <a:t>circulación</a:t>
            </a:r>
            <a:r>
              <a:rPr lang="en-US" baseline="0" dirty="0" smtClean="0"/>
              <a:t> del </a:t>
            </a:r>
            <a:r>
              <a:rPr lang="en-US" baseline="0" dirty="0" err="1" smtClean="0"/>
              <a:t>hemisferio</a:t>
            </a:r>
            <a:r>
              <a:rPr lang="en-US" baseline="0" dirty="0" smtClean="0"/>
              <a:t> </a:t>
            </a:r>
            <a:r>
              <a:rPr lang="en-US" baseline="0" dirty="0" err="1" smtClean="0"/>
              <a:t>sur</a:t>
            </a:r>
            <a:r>
              <a:rPr lang="en-US" baseline="0" dirty="0" smtClean="0"/>
              <a:t> </a:t>
            </a:r>
            <a:r>
              <a:rPr lang="en-US" baseline="0" dirty="0" err="1" smtClean="0"/>
              <a:t>secaracteriza</a:t>
            </a:r>
            <a:r>
              <a:rPr lang="en-US" baseline="0" dirty="0" smtClean="0"/>
              <a:t> </a:t>
            </a:r>
            <a:r>
              <a:rPr lang="en-US" baseline="0" dirty="0" err="1" smtClean="0"/>
              <a:t>por</a:t>
            </a:r>
            <a:r>
              <a:rPr lang="en-US" baseline="0" dirty="0" smtClean="0"/>
              <a:t> un </a:t>
            </a:r>
            <a:r>
              <a:rPr lang="en-US" baseline="0" dirty="0" err="1" smtClean="0"/>
              <a:t>patrón</a:t>
            </a:r>
            <a:r>
              <a:rPr lang="en-US" baseline="0" dirty="0" smtClean="0"/>
              <a:t> de </a:t>
            </a:r>
            <a:r>
              <a:rPr lang="en-US" baseline="0" dirty="0" err="1" smtClean="0"/>
              <a:t>onda</a:t>
            </a:r>
            <a:r>
              <a:rPr lang="en-US" baseline="0" dirty="0" smtClean="0"/>
              <a:t> 1 </a:t>
            </a:r>
            <a:r>
              <a:rPr lang="en-US" baseline="0" dirty="0" err="1" smtClean="0"/>
              <a:t>muy</a:t>
            </a:r>
            <a:r>
              <a:rPr lang="en-US" baseline="0" dirty="0" smtClean="0"/>
              <a:t> </a:t>
            </a:r>
            <a:r>
              <a:rPr lang="en-US" baseline="0" dirty="0" err="1" smtClean="0"/>
              <a:t>importante</a:t>
            </a:r>
            <a:r>
              <a:rPr lang="en-US" baseline="0" dirty="0" smtClean="0"/>
              <a:t> (</a:t>
            </a:r>
            <a:r>
              <a:rPr lang="en-US" baseline="0" dirty="0" err="1" smtClean="0"/>
              <a:t>que</a:t>
            </a:r>
            <a:r>
              <a:rPr lang="en-US" baseline="0" dirty="0" smtClean="0"/>
              <a:t> </a:t>
            </a:r>
            <a:r>
              <a:rPr lang="en-US" baseline="0" dirty="0" err="1" smtClean="0"/>
              <a:t>explica</a:t>
            </a:r>
            <a:r>
              <a:rPr lang="en-US" baseline="0" dirty="0" smtClean="0"/>
              <a:t> el 90% de la </a:t>
            </a:r>
            <a:r>
              <a:rPr lang="en-US" baseline="0" dirty="0" err="1" smtClean="0"/>
              <a:t>varianza</a:t>
            </a:r>
            <a:r>
              <a:rPr lang="en-US" baseline="0" dirty="0" smtClean="0"/>
              <a:t>) </a:t>
            </a:r>
            <a:r>
              <a:rPr lang="en-US" baseline="0" dirty="0" err="1" smtClean="0"/>
              <a:t>seguido</a:t>
            </a:r>
            <a:r>
              <a:rPr lang="en-US" baseline="0" dirty="0" smtClean="0"/>
              <a:t> </a:t>
            </a:r>
            <a:r>
              <a:rPr lang="en-US" baseline="0" dirty="0" err="1" smtClean="0"/>
              <a:t>por</a:t>
            </a:r>
            <a:r>
              <a:rPr lang="en-US" baseline="0" dirty="0" smtClean="0"/>
              <a:t> </a:t>
            </a:r>
            <a:r>
              <a:rPr lang="en-US" baseline="0" dirty="0" err="1" smtClean="0"/>
              <a:t>una</a:t>
            </a:r>
            <a:r>
              <a:rPr lang="en-US" baseline="0" dirty="0" smtClean="0"/>
              <a:t> </a:t>
            </a:r>
            <a:r>
              <a:rPr lang="en-US" baseline="0" dirty="0" err="1" smtClean="0"/>
              <a:t>onda</a:t>
            </a:r>
            <a:r>
              <a:rPr lang="en-US" baseline="0" dirty="0" smtClean="0"/>
              <a:t> 3 </a:t>
            </a:r>
            <a:r>
              <a:rPr lang="en-US" baseline="0" dirty="0" err="1" smtClean="0"/>
              <a:t>que</a:t>
            </a:r>
            <a:r>
              <a:rPr lang="en-US" baseline="0" dirty="0" smtClean="0"/>
              <a:t> </a:t>
            </a:r>
            <a:r>
              <a:rPr lang="en-US" baseline="0" dirty="0" err="1" smtClean="0"/>
              <a:t>explica</a:t>
            </a:r>
            <a:r>
              <a:rPr lang="en-US" baseline="0" dirty="0" smtClean="0"/>
              <a:t> el 8% de la </a:t>
            </a:r>
            <a:r>
              <a:rPr lang="en-US" baseline="0" dirty="0" err="1" smtClean="0"/>
              <a:t>varianza</a:t>
            </a:r>
            <a:r>
              <a:rPr lang="en-US" baseline="0" dirty="0" smtClean="0"/>
              <a:t>. Las </a:t>
            </a:r>
            <a:r>
              <a:rPr lang="en-US" baseline="0" dirty="0" err="1" smtClean="0"/>
              <a:t>demás</a:t>
            </a:r>
            <a:r>
              <a:rPr lang="en-US" baseline="0" dirty="0" smtClean="0"/>
              <a:t> </a:t>
            </a:r>
            <a:r>
              <a:rPr lang="en-US" baseline="0" dirty="0" err="1" smtClean="0"/>
              <a:t>ondas</a:t>
            </a:r>
            <a:r>
              <a:rPr lang="en-US" baseline="0" dirty="0" smtClean="0"/>
              <a:t> </a:t>
            </a:r>
            <a:r>
              <a:rPr lang="en-US" baseline="0" dirty="0" err="1" smtClean="0"/>
              <a:t>planetarias</a:t>
            </a:r>
            <a:r>
              <a:rPr lang="en-US" baseline="0" dirty="0" smtClean="0"/>
              <a:t> </a:t>
            </a:r>
            <a:r>
              <a:rPr lang="en-US" baseline="0" dirty="0" err="1" smtClean="0"/>
              <a:t>tienen</a:t>
            </a:r>
            <a:r>
              <a:rPr lang="en-US" baseline="0" dirty="0" smtClean="0"/>
              <a:t> un </a:t>
            </a:r>
            <a:r>
              <a:rPr lang="en-US" baseline="0" dirty="0" err="1" smtClean="0"/>
              <a:t>rol</a:t>
            </a:r>
            <a:r>
              <a:rPr lang="en-US" baseline="0" dirty="0" smtClean="0"/>
              <a:t> mucho </a:t>
            </a:r>
            <a:r>
              <a:rPr lang="en-US" baseline="0" dirty="0" err="1" smtClean="0"/>
              <a:t>más</a:t>
            </a:r>
            <a:r>
              <a:rPr lang="en-US" baseline="0" dirty="0" smtClean="0"/>
              <a:t> </a:t>
            </a:r>
            <a:r>
              <a:rPr lang="en-US" baseline="0" dirty="0" err="1" smtClean="0"/>
              <a:t>secundario</a:t>
            </a:r>
            <a:r>
              <a:rPr lang="en-US" baseline="0" dirty="0" smtClean="0"/>
              <a:t> en la </a:t>
            </a:r>
            <a:r>
              <a:rPr lang="en-US" baseline="0" dirty="0" err="1" smtClean="0"/>
              <a:t>circulación</a:t>
            </a:r>
            <a:r>
              <a:rPr lang="en-US" baseline="0" dirty="0" smtClean="0"/>
              <a:t> media. </a:t>
            </a:r>
            <a:endParaRPr lang="en-US" baseline="0" dirty="0" smtClean="0"/>
          </a:p>
        </p:txBody>
      </p:sp>
      <p:sp>
        <p:nvSpPr>
          <p:cNvPr id="4" name="Slide Number Placeholder 3"/>
          <p:cNvSpPr>
            <a:spLocks noGrp="1"/>
          </p:cNvSpPr>
          <p:nvPr>
            <p:ph type="sldNum" sz="quarter" idx="10"/>
          </p:nvPr>
        </p:nvSpPr>
        <p:spPr/>
        <p:txBody>
          <a:bodyPr/>
          <a:lstStyle/>
          <a:p>
            <a:fld id="{1F0B5C30-2FAF-4234-B529-B2059A601576}" type="slidenum">
              <a:rPr lang="es-AR" smtClean="0"/>
              <a:t>4</a:t>
            </a:fld>
            <a:endParaRPr lang="es-AR"/>
          </a:p>
        </p:txBody>
      </p:sp>
    </p:spTree>
    <p:extLst>
      <p:ext uri="{BB962C8B-B14F-4D97-AF65-F5344CB8AC3E}">
        <p14:creationId xmlns:p14="http://schemas.microsoft.com/office/powerpoint/2010/main" val="2229540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Para </a:t>
            </a:r>
            <a:r>
              <a:rPr lang="en-US" err="1" smtClean="0"/>
              <a:t>tener</a:t>
            </a:r>
            <a:r>
              <a:rPr lang="en-US" smtClean="0"/>
              <a:t> </a:t>
            </a:r>
            <a:r>
              <a:rPr lang="en-US" err="1" smtClean="0"/>
              <a:t>una</a:t>
            </a:r>
            <a:r>
              <a:rPr lang="en-US" smtClean="0"/>
              <a:t> idea</a:t>
            </a:r>
            <a:r>
              <a:rPr lang="en-US" baseline="0" smtClean="0"/>
              <a:t> de </a:t>
            </a:r>
            <a:r>
              <a:rPr lang="en-US" baseline="0" err="1" smtClean="0"/>
              <a:t>cómo</a:t>
            </a:r>
            <a:r>
              <a:rPr lang="en-US" baseline="0" smtClean="0"/>
              <a:t> </a:t>
            </a:r>
            <a:r>
              <a:rPr lang="en-US" baseline="0" err="1" smtClean="0"/>
              <a:t>es</a:t>
            </a:r>
            <a:r>
              <a:rPr lang="en-US" baseline="0" smtClean="0"/>
              <a:t> </a:t>
            </a:r>
            <a:r>
              <a:rPr lang="en-US" baseline="0" err="1" smtClean="0"/>
              <a:t>típicamente</a:t>
            </a:r>
            <a:r>
              <a:rPr lang="en-US" baseline="0" smtClean="0"/>
              <a:t> la </a:t>
            </a:r>
            <a:r>
              <a:rPr lang="en-US" baseline="0" err="1" smtClean="0"/>
              <a:t>onda</a:t>
            </a:r>
            <a:r>
              <a:rPr lang="en-US" baseline="0" smtClean="0"/>
              <a:t> 3, </a:t>
            </a:r>
            <a:r>
              <a:rPr lang="en-US" baseline="0" err="1" smtClean="0"/>
              <a:t>esta</a:t>
            </a:r>
            <a:r>
              <a:rPr lang="en-US" baseline="0" smtClean="0"/>
              <a:t> </a:t>
            </a:r>
            <a:r>
              <a:rPr lang="en-US" baseline="0" err="1" smtClean="0"/>
              <a:t>es</a:t>
            </a:r>
            <a:r>
              <a:rPr lang="en-US" baseline="0" smtClean="0"/>
              <a:t> la </a:t>
            </a:r>
            <a:r>
              <a:rPr lang="en-US" baseline="0" err="1" smtClean="0"/>
              <a:t>correlación</a:t>
            </a:r>
            <a:r>
              <a:rPr lang="en-US" baseline="0" smtClean="0"/>
              <a:t> entre la </a:t>
            </a:r>
            <a:r>
              <a:rPr lang="en-US" baseline="0" err="1" smtClean="0"/>
              <a:t>anomalía</a:t>
            </a:r>
            <a:r>
              <a:rPr lang="en-US" baseline="0" smtClean="0"/>
              <a:t> zonal de </a:t>
            </a:r>
            <a:r>
              <a:rPr lang="en-US" baseline="0" err="1" smtClean="0"/>
              <a:t>geopotencial</a:t>
            </a:r>
            <a:r>
              <a:rPr lang="en-US" baseline="0" smtClean="0"/>
              <a:t> en 500hPa y un </a:t>
            </a:r>
            <a:r>
              <a:rPr lang="en-US" baseline="0" err="1" smtClean="0"/>
              <a:t>índice</a:t>
            </a:r>
            <a:r>
              <a:rPr lang="en-US" baseline="0" smtClean="0"/>
              <a:t> de </a:t>
            </a:r>
            <a:r>
              <a:rPr lang="en-US" baseline="0" err="1" smtClean="0"/>
              <a:t>actividad</a:t>
            </a:r>
            <a:r>
              <a:rPr lang="en-US" baseline="0" smtClean="0"/>
              <a:t> de la </a:t>
            </a:r>
            <a:r>
              <a:rPr lang="en-US" baseline="0" err="1" smtClean="0"/>
              <a:t>onda</a:t>
            </a:r>
            <a:r>
              <a:rPr lang="en-US" baseline="0" smtClean="0"/>
              <a:t> 3 </a:t>
            </a:r>
            <a:r>
              <a:rPr lang="en-US" baseline="0" err="1" smtClean="0"/>
              <a:t>definido</a:t>
            </a:r>
            <a:r>
              <a:rPr lang="en-US" baseline="0" smtClean="0"/>
              <a:t> en </a:t>
            </a:r>
            <a:r>
              <a:rPr lang="en-US" baseline="0" err="1" smtClean="0"/>
              <a:t>este</a:t>
            </a:r>
            <a:r>
              <a:rPr lang="en-US" baseline="0" smtClean="0"/>
              <a:t> </a:t>
            </a:r>
            <a:r>
              <a:rPr lang="en-US" baseline="0" err="1" smtClean="0"/>
              <a:t>trabajo</a:t>
            </a:r>
            <a:r>
              <a:rPr lang="en-US" baseline="0" smtClean="0"/>
              <a:t> de Raphael. El </a:t>
            </a:r>
            <a:r>
              <a:rPr lang="en-US" baseline="0" err="1" smtClean="0"/>
              <a:t>patrón</a:t>
            </a:r>
            <a:r>
              <a:rPr lang="en-US" baseline="0" smtClean="0"/>
              <a:t> </a:t>
            </a:r>
            <a:r>
              <a:rPr lang="en-US" baseline="0" err="1" smtClean="0"/>
              <a:t>tiene</a:t>
            </a:r>
            <a:r>
              <a:rPr lang="en-US" baseline="0" smtClean="0"/>
              <a:t> 3 </a:t>
            </a:r>
            <a:r>
              <a:rPr lang="en-US" baseline="0" err="1" smtClean="0"/>
              <a:t>centros</a:t>
            </a:r>
            <a:r>
              <a:rPr lang="en-US" baseline="0" smtClean="0"/>
              <a:t> de </a:t>
            </a:r>
            <a:r>
              <a:rPr lang="en-US" baseline="0" err="1" smtClean="0"/>
              <a:t>anomalías</a:t>
            </a:r>
            <a:r>
              <a:rPr lang="en-US" baseline="0" smtClean="0"/>
              <a:t> </a:t>
            </a:r>
            <a:r>
              <a:rPr lang="en-US" baseline="0" err="1" smtClean="0"/>
              <a:t>positivas</a:t>
            </a:r>
            <a:r>
              <a:rPr lang="en-US" baseline="0" smtClean="0"/>
              <a:t> </a:t>
            </a:r>
            <a:r>
              <a:rPr lang="en-US" baseline="0" err="1" smtClean="0"/>
              <a:t>centrados</a:t>
            </a:r>
            <a:r>
              <a:rPr lang="en-US" baseline="0" smtClean="0"/>
              <a:t> </a:t>
            </a:r>
            <a:r>
              <a:rPr lang="en-US" baseline="0" err="1" smtClean="0"/>
              <a:t>sobre</a:t>
            </a:r>
            <a:r>
              <a:rPr lang="en-US" baseline="0" smtClean="0"/>
              <a:t> </a:t>
            </a:r>
            <a:r>
              <a:rPr lang="en-US" baseline="0" err="1" smtClean="0"/>
              <a:t>sudameŕica</a:t>
            </a:r>
            <a:r>
              <a:rPr lang="en-US" baseline="0" smtClean="0"/>
              <a:t>, el </a:t>
            </a:r>
            <a:r>
              <a:rPr lang="en-US" baseline="0" err="1" smtClean="0"/>
              <a:t>sur</a:t>
            </a:r>
            <a:r>
              <a:rPr lang="en-US" baseline="0" smtClean="0"/>
              <a:t> de Madagascar y el </a:t>
            </a:r>
            <a:r>
              <a:rPr lang="en-US" baseline="0" err="1" smtClean="0"/>
              <a:t>sur</a:t>
            </a:r>
            <a:r>
              <a:rPr lang="en-US" baseline="0" smtClean="0"/>
              <a:t> de Nueva </a:t>
            </a:r>
            <a:r>
              <a:rPr lang="en-US" baseline="0" err="1" smtClean="0"/>
              <a:t>Zelanda</a:t>
            </a:r>
            <a:r>
              <a:rPr lang="en-US" baseline="0" smtClean="0"/>
              <a:t>. La </a:t>
            </a:r>
            <a:r>
              <a:rPr lang="en-US" baseline="0" err="1" smtClean="0"/>
              <a:t>circulación</a:t>
            </a:r>
            <a:r>
              <a:rPr lang="en-US" baseline="0" smtClean="0"/>
              <a:t> </a:t>
            </a:r>
            <a:r>
              <a:rPr lang="en-US" baseline="0" err="1" smtClean="0"/>
              <a:t>meridional</a:t>
            </a:r>
            <a:r>
              <a:rPr lang="en-US" baseline="0" smtClean="0"/>
              <a:t> </a:t>
            </a:r>
            <a:r>
              <a:rPr lang="en-US" baseline="0" err="1" smtClean="0"/>
              <a:t>anómala</a:t>
            </a:r>
            <a:r>
              <a:rPr lang="en-US" baseline="0" smtClean="0"/>
              <a:t> </a:t>
            </a:r>
            <a:r>
              <a:rPr lang="en-US" baseline="0" err="1" smtClean="0"/>
              <a:t>asociada</a:t>
            </a:r>
            <a:r>
              <a:rPr lang="en-US" baseline="0" smtClean="0"/>
              <a:t> </a:t>
            </a:r>
            <a:r>
              <a:rPr lang="en-US" baseline="0" err="1" smtClean="0"/>
              <a:t>es</a:t>
            </a:r>
            <a:r>
              <a:rPr lang="en-US" baseline="0" smtClean="0"/>
              <a:t> </a:t>
            </a:r>
            <a:r>
              <a:rPr lang="en-US" baseline="0" err="1" smtClean="0"/>
              <a:t>entonces</a:t>
            </a:r>
            <a:r>
              <a:rPr lang="en-US" baseline="0" smtClean="0"/>
              <a:t> </a:t>
            </a:r>
            <a:r>
              <a:rPr lang="en-US" baseline="0" err="1" smtClean="0"/>
              <a:t>como</a:t>
            </a:r>
            <a:r>
              <a:rPr lang="en-US" baseline="0" smtClean="0"/>
              <a:t> </a:t>
            </a:r>
            <a:r>
              <a:rPr lang="en-US" baseline="0" err="1" smtClean="0"/>
              <a:t>muestran</a:t>
            </a:r>
            <a:r>
              <a:rPr lang="en-US" baseline="0" smtClean="0"/>
              <a:t> </a:t>
            </a:r>
            <a:r>
              <a:rPr lang="en-US" baseline="0" err="1" smtClean="0"/>
              <a:t>las</a:t>
            </a:r>
            <a:r>
              <a:rPr lang="en-US" baseline="0" smtClean="0"/>
              <a:t> </a:t>
            </a:r>
            <a:r>
              <a:rPr lang="en-US" baseline="0" err="1" smtClean="0"/>
              <a:t>flechas</a:t>
            </a:r>
            <a:r>
              <a:rPr lang="en-US" baseline="0" smtClean="0"/>
              <a:t>. </a:t>
            </a:r>
            <a:endParaRPr lang="es-AR"/>
          </a:p>
        </p:txBody>
      </p:sp>
      <p:sp>
        <p:nvSpPr>
          <p:cNvPr id="4" name="Slide Number Placeholder 3"/>
          <p:cNvSpPr>
            <a:spLocks noGrp="1"/>
          </p:cNvSpPr>
          <p:nvPr>
            <p:ph type="sldNum" sz="quarter" idx="10"/>
          </p:nvPr>
        </p:nvSpPr>
        <p:spPr/>
        <p:txBody>
          <a:bodyPr/>
          <a:lstStyle/>
          <a:p>
            <a:fld id="{1F0B5C30-2FAF-4234-B529-B2059A601576}" type="slidenum">
              <a:rPr lang="es-AR" smtClean="0"/>
              <a:t>5</a:t>
            </a:fld>
            <a:endParaRPr lang="es-AR"/>
          </a:p>
        </p:txBody>
      </p:sp>
    </p:spTree>
    <p:extLst>
      <p:ext uri="{BB962C8B-B14F-4D97-AF65-F5344CB8AC3E}">
        <p14:creationId xmlns:p14="http://schemas.microsoft.com/office/powerpoint/2010/main" val="250109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err="1" smtClean="0"/>
              <a:t>Otros</a:t>
            </a:r>
            <a:r>
              <a:rPr lang="en-US" smtClean="0"/>
              <a:t> </a:t>
            </a:r>
            <a:r>
              <a:rPr lang="en-US" err="1" smtClean="0"/>
              <a:t>trabajos</a:t>
            </a:r>
            <a:r>
              <a:rPr lang="en-US" baseline="0" smtClean="0"/>
              <a:t> </a:t>
            </a:r>
            <a:r>
              <a:rPr lang="en-US" baseline="0" err="1" smtClean="0"/>
              <a:t>estudiaron</a:t>
            </a:r>
            <a:r>
              <a:rPr lang="en-US" baseline="0" smtClean="0"/>
              <a:t> los </a:t>
            </a:r>
            <a:r>
              <a:rPr lang="en-US" baseline="0" err="1" smtClean="0"/>
              <a:t>efectos</a:t>
            </a:r>
            <a:r>
              <a:rPr lang="en-US" baseline="0" smtClean="0"/>
              <a:t> de la </a:t>
            </a:r>
            <a:r>
              <a:rPr lang="en-US" baseline="0" err="1" smtClean="0"/>
              <a:t>onda</a:t>
            </a:r>
            <a:r>
              <a:rPr lang="en-US" baseline="0" smtClean="0"/>
              <a:t> 3. </a:t>
            </a:r>
            <a:r>
              <a:rPr lang="en-US" err="1" smtClean="0"/>
              <a:t>Trenberth</a:t>
            </a:r>
            <a:r>
              <a:rPr lang="en-US" smtClean="0"/>
              <a:t> y Mo,</a:t>
            </a:r>
            <a:r>
              <a:rPr lang="en-US" baseline="0" smtClean="0"/>
              <a:t> </a:t>
            </a:r>
            <a:r>
              <a:rPr lang="en-US" baseline="0" err="1" smtClean="0"/>
              <a:t>por</a:t>
            </a:r>
            <a:r>
              <a:rPr lang="en-US" baseline="0" smtClean="0"/>
              <a:t> </a:t>
            </a:r>
            <a:r>
              <a:rPr lang="en-US" baseline="0" err="1" smtClean="0"/>
              <a:t>ejemplo</a:t>
            </a:r>
            <a:r>
              <a:rPr lang="en-US" baseline="0" smtClean="0"/>
              <a:t>, </a:t>
            </a:r>
            <a:r>
              <a:rPr lang="en-US" err="1" smtClean="0"/>
              <a:t>mostraron</a:t>
            </a:r>
            <a:r>
              <a:rPr lang="en-US" smtClean="0"/>
              <a:t> </a:t>
            </a:r>
            <a:r>
              <a:rPr lang="en-US" err="1" smtClean="0"/>
              <a:t>que</a:t>
            </a:r>
            <a:r>
              <a:rPr lang="en-US" smtClean="0"/>
              <a:t> la </a:t>
            </a:r>
            <a:r>
              <a:rPr lang="en-US" err="1" smtClean="0"/>
              <a:t>onda</a:t>
            </a:r>
            <a:r>
              <a:rPr lang="en-US" smtClean="0"/>
              <a:t> 3</a:t>
            </a:r>
            <a:r>
              <a:rPr lang="en-US" baseline="0" smtClean="0"/>
              <a:t> </a:t>
            </a:r>
            <a:r>
              <a:rPr lang="en-US" baseline="0" err="1" smtClean="0"/>
              <a:t>está</a:t>
            </a:r>
            <a:r>
              <a:rPr lang="en-US" baseline="0" smtClean="0"/>
              <a:t> </a:t>
            </a:r>
            <a:r>
              <a:rPr lang="en-US" baseline="0" err="1" smtClean="0"/>
              <a:t>asociada</a:t>
            </a:r>
            <a:r>
              <a:rPr lang="en-US" baseline="0" smtClean="0"/>
              <a:t> a </a:t>
            </a:r>
            <a:r>
              <a:rPr lang="en-US" baseline="0" err="1" smtClean="0"/>
              <a:t>bloqueos</a:t>
            </a:r>
            <a:r>
              <a:rPr lang="en-US" baseline="0" smtClean="0"/>
              <a:t> </a:t>
            </a:r>
            <a:r>
              <a:rPr lang="en-US" baseline="0" err="1" smtClean="0"/>
              <a:t>perstistentes</a:t>
            </a:r>
            <a:r>
              <a:rPr lang="en-US" baseline="0" smtClean="0"/>
              <a:t> (</a:t>
            </a:r>
            <a:r>
              <a:rPr lang="en-US" baseline="0" err="1" smtClean="0"/>
              <a:t>definidos</a:t>
            </a:r>
            <a:r>
              <a:rPr lang="en-US" baseline="0" smtClean="0"/>
              <a:t> </a:t>
            </a:r>
            <a:r>
              <a:rPr lang="en-US" baseline="0" err="1" smtClean="0"/>
              <a:t>como</a:t>
            </a:r>
            <a:r>
              <a:rPr lang="en-US" baseline="0" smtClean="0"/>
              <a:t> </a:t>
            </a:r>
            <a:r>
              <a:rPr lang="en-US" baseline="0" err="1" smtClean="0"/>
              <a:t>anomalías</a:t>
            </a:r>
            <a:r>
              <a:rPr lang="en-US" baseline="0" smtClean="0"/>
              <a:t> de </a:t>
            </a:r>
            <a:r>
              <a:rPr lang="en-US" baseline="0" err="1" smtClean="0"/>
              <a:t>geopotencial</a:t>
            </a:r>
            <a:r>
              <a:rPr lang="en-US" baseline="0" smtClean="0"/>
              <a:t> </a:t>
            </a:r>
            <a:r>
              <a:rPr lang="en-US" baseline="0" err="1" smtClean="0"/>
              <a:t>mayores</a:t>
            </a:r>
            <a:r>
              <a:rPr lang="en-US" baseline="0" smtClean="0"/>
              <a:t> a 100mgp en 500hPa). </a:t>
            </a:r>
            <a:endParaRPr lang="es-AR"/>
          </a:p>
        </p:txBody>
      </p:sp>
      <p:sp>
        <p:nvSpPr>
          <p:cNvPr id="4" name="Slide Number Placeholder 3"/>
          <p:cNvSpPr>
            <a:spLocks noGrp="1"/>
          </p:cNvSpPr>
          <p:nvPr>
            <p:ph type="sldNum" sz="quarter" idx="10"/>
          </p:nvPr>
        </p:nvSpPr>
        <p:spPr/>
        <p:txBody>
          <a:bodyPr/>
          <a:lstStyle/>
          <a:p>
            <a:fld id="{1F0B5C30-2FAF-4234-B529-B2059A601576}" type="slidenum">
              <a:rPr lang="es-AR" smtClean="0"/>
              <a:t>6</a:t>
            </a:fld>
            <a:endParaRPr lang="es-AR"/>
          </a:p>
        </p:txBody>
      </p:sp>
    </p:spTree>
    <p:extLst>
      <p:ext uri="{BB962C8B-B14F-4D97-AF65-F5344CB8AC3E}">
        <p14:creationId xmlns:p14="http://schemas.microsoft.com/office/powerpoint/2010/main" val="4070421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Raphael </a:t>
            </a:r>
            <a:r>
              <a:rPr lang="en-US" baseline="0" dirty="0" err="1" smtClean="0"/>
              <a:t>usó</a:t>
            </a:r>
            <a:r>
              <a:rPr lang="en-US" baseline="0" dirty="0" smtClean="0"/>
              <a:t> un </a:t>
            </a:r>
            <a:r>
              <a:rPr lang="en-US" baseline="0" dirty="0" err="1" smtClean="0"/>
              <a:t>índice</a:t>
            </a:r>
            <a:r>
              <a:rPr lang="en-US" baseline="0" dirty="0" smtClean="0"/>
              <a:t> de la </a:t>
            </a:r>
            <a:r>
              <a:rPr lang="en-US" baseline="0" dirty="0" err="1" smtClean="0"/>
              <a:t>actividad</a:t>
            </a:r>
            <a:r>
              <a:rPr lang="en-US" baseline="0" dirty="0" smtClean="0"/>
              <a:t> de la </a:t>
            </a:r>
            <a:r>
              <a:rPr lang="en-US" baseline="0" dirty="0" err="1" smtClean="0"/>
              <a:t>onda</a:t>
            </a:r>
            <a:r>
              <a:rPr lang="en-US" baseline="0" dirty="0" smtClean="0"/>
              <a:t> 3 y </a:t>
            </a:r>
            <a:r>
              <a:rPr lang="en-US" baseline="0" dirty="0" err="1" smtClean="0"/>
              <a:t>mostró</a:t>
            </a:r>
            <a:r>
              <a:rPr lang="en-US" baseline="0" dirty="0" smtClean="0"/>
              <a:t> </a:t>
            </a:r>
            <a:r>
              <a:rPr lang="en-US" baseline="0" dirty="0" err="1" smtClean="0"/>
              <a:t>que</a:t>
            </a:r>
            <a:r>
              <a:rPr lang="en-US" baseline="0" dirty="0" smtClean="0"/>
              <a:t> </a:t>
            </a:r>
            <a:r>
              <a:rPr lang="en-US" baseline="0" dirty="0" err="1" smtClean="0"/>
              <a:t>esta</a:t>
            </a:r>
            <a:r>
              <a:rPr lang="en-US" baseline="0" dirty="0" smtClean="0"/>
              <a:t> </a:t>
            </a:r>
            <a:r>
              <a:rPr lang="en-US" baseline="0" dirty="0" err="1" smtClean="0"/>
              <a:t>está</a:t>
            </a:r>
            <a:r>
              <a:rPr lang="en-US" baseline="0" dirty="0" smtClean="0"/>
              <a:t> </a:t>
            </a:r>
            <a:r>
              <a:rPr lang="en-US" baseline="0" dirty="0" err="1" smtClean="0"/>
              <a:t>relacionada</a:t>
            </a:r>
            <a:r>
              <a:rPr lang="en-US" baseline="0" dirty="0" smtClean="0"/>
              <a:t> con la </a:t>
            </a:r>
            <a:r>
              <a:rPr lang="en-US" baseline="0" dirty="0" err="1" smtClean="0"/>
              <a:t>concentración</a:t>
            </a:r>
            <a:r>
              <a:rPr lang="en-US" baseline="0" dirty="0" smtClean="0"/>
              <a:t> del </a:t>
            </a:r>
            <a:r>
              <a:rPr lang="en-US" baseline="0" dirty="0" err="1" smtClean="0"/>
              <a:t>hielo</a:t>
            </a:r>
            <a:r>
              <a:rPr lang="en-US" baseline="0" dirty="0" smtClean="0"/>
              <a:t> </a:t>
            </a:r>
            <a:r>
              <a:rPr lang="en-US" baseline="0" dirty="0" err="1" smtClean="0"/>
              <a:t>marino</a:t>
            </a:r>
            <a:r>
              <a:rPr lang="en-US" baseline="0" dirty="0" smtClean="0"/>
              <a:t> </a:t>
            </a:r>
            <a:r>
              <a:rPr lang="en-US" baseline="0" dirty="0" err="1" smtClean="0"/>
              <a:t>antártico</a:t>
            </a:r>
            <a:r>
              <a:rPr lang="en-US" baseline="0" dirty="0" smtClean="0"/>
              <a:t>. </a:t>
            </a:r>
            <a:br>
              <a:rPr lang="en-US" baseline="0" dirty="0" smtClean="0"/>
            </a:br>
            <a:r>
              <a:rPr lang="en-US" baseline="0" dirty="0" smtClean="0"/>
              <a:t>Hay </a:t>
            </a:r>
            <a:r>
              <a:rPr lang="en-US" baseline="0" dirty="0" err="1" smtClean="0"/>
              <a:t>anomalías</a:t>
            </a:r>
            <a:r>
              <a:rPr lang="en-US" baseline="0" dirty="0" smtClean="0"/>
              <a:t> </a:t>
            </a:r>
            <a:r>
              <a:rPr lang="en-US" baseline="0" dirty="0" err="1" smtClean="0"/>
              <a:t>positivas</a:t>
            </a:r>
            <a:r>
              <a:rPr lang="en-US" baseline="0" dirty="0" smtClean="0"/>
              <a:t> (</a:t>
            </a:r>
            <a:r>
              <a:rPr lang="en-US" baseline="0" dirty="0" err="1" smtClean="0"/>
              <a:t>más</a:t>
            </a:r>
            <a:r>
              <a:rPr lang="en-US" baseline="0" dirty="0" smtClean="0"/>
              <a:t> </a:t>
            </a:r>
            <a:r>
              <a:rPr lang="en-US" baseline="0" dirty="0" err="1" smtClean="0"/>
              <a:t>concentración</a:t>
            </a:r>
            <a:r>
              <a:rPr lang="en-US" baseline="0" dirty="0" smtClean="0"/>
              <a:t>) </a:t>
            </a:r>
            <a:r>
              <a:rPr lang="en-US" baseline="0" dirty="0" err="1" smtClean="0"/>
              <a:t>donde</a:t>
            </a:r>
            <a:r>
              <a:rPr lang="en-US" baseline="0" dirty="0" smtClean="0"/>
              <a:t> la </a:t>
            </a:r>
            <a:r>
              <a:rPr lang="en-US" baseline="0" dirty="0" err="1" smtClean="0"/>
              <a:t>circulación</a:t>
            </a:r>
            <a:r>
              <a:rPr lang="en-US" baseline="0" dirty="0" smtClean="0"/>
              <a:t> </a:t>
            </a:r>
            <a:r>
              <a:rPr lang="en-US" baseline="0" dirty="0" err="1" smtClean="0"/>
              <a:t>anómala</a:t>
            </a:r>
            <a:r>
              <a:rPr lang="en-US" baseline="0" dirty="0" smtClean="0"/>
              <a:t> </a:t>
            </a:r>
            <a:r>
              <a:rPr lang="en-US" baseline="0" dirty="0" err="1" smtClean="0"/>
              <a:t>es</a:t>
            </a:r>
            <a:r>
              <a:rPr lang="en-US" baseline="0" dirty="0" smtClean="0"/>
              <a:t> </a:t>
            </a:r>
            <a:r>
              <a:rPr lang="en-US" baseline="0" dirty="0" err="1" smtClean="0"/>
              <a:t>hacia</a:t>
            </a:r>
            <a:r>
              <a:rPr lang="en-US" baseline="0" dirty="0" smtClean="0"/>
              <a:t> el </a:t>
            </a:r>
            <a:r>
              <a:rPr lang="en-US" baseline="0" dirty="0" err="1" smtClean="0"/>
              <a:t>norte</a:t>
            </a:r>
            <a:r>
              <a:rPr lang="en-US" baseline="0" dirty="0" smtClean="0"/>
              <a:t>, </a:t>
            </a:r>
            <a:r>
              <a:rPr lang="en-US" baseline="0" dirty="0" err="1" smtClean="0"/>
              <a:t>advectando</a:t>
            </a:r>
            <a:r>
              <a:rPr lang="en-US" baseline="0" dirty="0" smtClean="0"/>
              <a:t> </a:t>
            </a:r>
            <a:r>
              <a:rPr lang="en-US" baseline="0" dirty="0" err="1" smtClean="0"/>
              <a:t>aire</a:t>
            </a:r>
            <a:r>
              <a:rPr lang="en-US" baseline="0" dirty="0" smtClean="0"/>
              <a:t> </a:t>
            </a:r>
            <a:r>
              <a:rPr lang="en-US" baseline="0" dirty="0" err="1" smtClean="0"/>
              <a:t>frío</a:t>
            </a:r>
            <a:r>
              <a:rPr lang="en-US" baseline="0" dirty="0" smtClean="0"/>
              <a:t> </a:t>
            </a:r>
            <a:r>
              <a:rPr lang="en-US" baseline="0" dirty="0" err="1" smtClean="0"/>
              <a:t>sobre</a:t>
            </a:r>
            <a:r>
              <a:rPr lang="en-US" baseline="0" dirty="0" smtClean="0"/>
              <a:t> el mar y forzando al </a:t>
            </a:r>
            <a:r>
              <a:rPr lang="en-US" baseline="0" dirty="0" err="1" smtClean="0"/>
              <a:t>hielo</a:t>
            </a:r>
            <a:r>
              <a:rPr lang="en-US" baseline="0" dirty="0" smtClean="0"/>
              <a:t> </a:t>
            </a:r>
            <a:r>
              <a:rPr lang="en-US" baseline="0" dirty="0" err="1" smtClean="0"/>
              <a:t>hacia</a:t>
            </a:r>
            <a:r>
              <a:rPr lang="en-US" baseline="0" dirty="0" smtClean="0"/>
              <a:t> latitudes </a:t>
            </a:r>
            <a:r>
              <a:rPr lang="en-US" baseline="0" dirty="0" err="1" smtClean="0"/>
              <a:t>menores</a:t>
            </a:r>
            <a:r>
              <a:rPr lang="en-US" baseline="0" dirty="0" smtClean="0"/>
              <a:t> y </a:t>
            </a:r>
            <a:r>
              <a:rPr lang="en-US" baseline="0" dirty="0" err="1" smtClean="0"/>
              <a:t>viceversa</a:t>
            </a:r>
            <a:r>
              <a:rPr lang="en-US" baseline="0" dirty="0" smtClean="0"/>
              <a:t> </a:t>
            </a:r>
            <a:r>
              <a:rPr lang="en-US" baseline="0" dirty="0" err="1" smtClean="0"/>
              <a:t>donde</a:t>
            </a:r>
            <a:r>
              <a:rPr lang="en-US" baseline="0" dirty="0" smtClean="0"/>
              <a:t> </a:t>
            </a:r>
            <a:r>
              <a:rPr lang="en-US" baseline="0" dirty="0" smtClean="0"/>
              <a:t>la </a:t>
            </a:r>
            <a:r>
              <a:rPr lang="en-US" baseline="0" dirty="0" err="1" smtClean="0"/>
              <a:t>circulación</a:t>
            </a:r>
            <a:r>
              <a:rPr lang="en-US" baseline="0" dirty="0" smtClean="0"/>
              <a:t> </a:t>
            </a:r>
            <a:r>
              <a:rPr lang="en-US" baseline="0" dirty="0" err="1" smtClean="0"/>
              <a:t>anómala</a:t>
            </a:r>
            <a:r>
              <a:rPr lang="en-US" baseline="0" dirty="0" smtClean="0"/>
              <a:t> </a:t>
            </a:r>
            <a:r>
              <a:rPr lang="en-US" baseline="0" dirty="0" err="1" smtClean="0"/>
              <a:t>es</a:t>
            </a:r>
            <a:r>
              <a:rPr lang="en-US" baseline="0" dirty="0" smtClean="0"/>
              <a:t> </a:t>
            </a:r>
            <a:r>
              <a:rPr lang="en-US" baseline="0" dirty="0" err="1" smtClean="0"/>
              <a:t>hacia</a:t>
            </a:r>
            <a:r>
              <a:rPr lang="en-US" baseline="0" dirty="0" smtClean="0"/>
              <a:t> el sur. </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a:t>
            </a:r>
            <a:r>
              <a:rPr lang="en-US" dirty="0" err="1" smtClean="0"/>
              <a:t>pesar</a:t>
            </a:r>
            <a:r>
              <a:rPr lang="en-US" dirty="0" smtClean="0"/>
              <a:t> de </a:t>
            </a:r>
            <a:r>
              <a:rPr lang="en-US" dirty="0" err="1" smtClean="0"/>
              <a:t>estos</a:t>
            </a:r>
            <a:r>
              <a:rPr lang="en-US" baseline="0" dirty="0" smtClean="0"/>
              <a:t> y </a:t>
            </a:r>
            <a:r>
              <a:rPr lang="en-US" baseline="0" dirty="0" err="1" smtClean="0"/>
              <a:t>otros</a:t>
            </a:r>
            <a:r>
              <a:rPr lang="en-US" baseline="0" dirty="0" smtClean="0"/>
              <a:t> </a:t>
            </a:r>
            <a:r>
              <a:rPr lang="en-US" baseline="0" dirty="0" err="1" smtClean="0"/>
              <a:t>estudios</a:t>
            </a:r>
            <a:r>
              <a:rPr lang="en-US" baseline="0" dirty="0" smtClean="0"/>
              <a:t> </a:t>
            </a:r>
            <a:r>
              <a:rPr lang="en-US" baseline="0" dirty="0" err="1" smtClean="0"/>
              <a:t>sobre</a:t>
            </a:r>
            <a:r>
              <a:rPr lang="en-US" baseline="0" dirty="0" smtClean="0"/>
              <a:t> la </a:t>
            </a:r>
            <a:r>
              <a:rPr lang="en-US" baseline="0" dirty="0" err="1" smtClean="0"/>
              <a:t>influencia</a:t>
            </a:r>
            <a:r>
              <a:rPr lang="en-US" baseline="0" dirty="0" smtClean="0"/>
              <a:t> de la </a:t>
            </a:r>
            <a:r>
              <a:rPr lang="en-US" baseline="0" dirty="0" err="1" smtClean="0"/>
              <a:t>onda</a:t>
            </a:r>
            <a:r>
              <a:rPr lang="en-US" baseline="0" dirty="0" smtClean="0"/>
              <a:t> 3 en </a:t>
            </a:r>
            <a:r>
              <a:rPr lang="en-US" baseline="0" dirty="0" err="1" smtClean="0"/>
              <a:t>distintos</a:t>
            </a:r>
            <a:r>
              <a:rPr lang="en-US" baseline="0" dirty="0" smtClean="0"/>
              <a:t> </a:t>
            </a:r>
            <a:r>
              <a:rPr lang="en-US" baseline="0" dirty="0" err="1" smtClean="0"/>
              <a:t>aspectos</a:t>
            </a:r>
            <a:r>
              <a:rPr lang="en-US" baseline="0" dirty="0" smtClean="0"/>
              <a:t> del </a:t>
            </a:r>
            <a:r>
              <a:rPr lang="en-US" baseline="0" dirty="0" err="1" smtClean="0"/>
              <a:t>clima</a:t>
            </a:r>
            <a:r>
              <a:rPr lang="en-US" baseline="0" dirty="0" smtClean="0"/>
              <a:t> del </a:t>
            </a:r>
            <a:r>
              <a:rPr lang="en-US" baseline="0" dirty="0" err="1" smtClean="0"/>
              <a:t>hemisferio</a:t>
            </a:r>
            <a:r>
              <a:rPr lang="en-US" baseline="0" dirty="0" smtClean="0"/>
              <a:t> </a:t>
            </a:r>
            <a:r>
              <a:rPr lang="en-US" baseline="0" dirty="0" err="1" smtClean="0"/>
              <a:t>sur</a:t>
            </a:r>
            <a:r>
              <a:rPr lang="en-US" baseline="0" dirty="0" smtClean="0"/>
              <a:t>, no hay </a:t>
            </a:r>
            <a:r>
              <a:rPr lang="en-US" baseline="0" dirty="0" err="1" smtClean="0"/>
              <a:t>muchos</a:t>
            </a:r>
            <a:r>
              <a:rPr lang="en-US" baseline="0" dirty="0" smtClean="0"/>
              <a:t> </a:t>
            </a:r>
            <a:r>
              <a:rPr lang="en-US" baseline="0" dirty="0" err="1" smtClean="0"/>
              <a:t>estudios</a:t>
            </a:r>
            <a:r>
              <a:rPr lang="en-US" baseline="0" dirty="0" smtClean="0"/>
              <a:t> </a:t>
            </a:r>
            <a:r>
              <a:rPr lang="en-US" baseline="0" dirty="0" err="1" smtClean="0"/>
              <a:t>sobre</a:t>
            </a:r>
            <a:r>
              <a:rPr lang="en-US" baseline="0" dirty="0" smtClean="0"/>
              <a:t> </a:t>
            </a:r>
            <a:r>
              <a:rPr lang="en-US" baseline="0" dirty="0" err="1" smtClean="0"/>
              <a:t>las</a:t>
            </a:r>
            <a:r>
              <a:rPr lang="en-US" baseline="0" dirty="0" smtClean="0"/>
              <a:t> </a:t>
            </a:r>
            <a:r>
              <a:rPr lang="en-US" baseline="0" dirty="0" err="1" smtClean="0"/>
              <a:t>causas</a:t>
            </a:r>
            <a:r>
              <a:rPr lang="en-US" baseline="0" dirty="0" smtClean="0"/>
              <a:t> </a:t>
            </a:r>
            <a:r>
              <a:rPr lang="en-US" baseline="0" dirty="0" err="1" smtClean="0"/>
              <a:t>que</a:t>
            </a:r>
            <a:r>
              <a:rPr lang="en-US" baseline="0" dirty="0" smtClean="0"/>
              <a:t> </a:t>
            </a:r>
            <a:r>
              <a:rPr lang="en-US" baseline="0" dirty="0" err="1" smtClean="0"/>
              <a:t>generan</a:t>
            </a:r>
            <a:r>
              <a:rPr lang="en-US" baseline="0" dirty="0" smtClean="0"/>
              <a:t> y </a:t>
            </a:r>
            <a:r>
              <a:rPr lang="en-US" baseline="0" dirty="0" err="1" smtClean="0"/>
              <a:t>mantienen</a:t>
            </a:r>
            <a:r>
              <a:rPr lang="en-US" baseline="0" dirty="0" smtClean="0"/>
              <a:t> </a:t>
            </a:r>
            <a:r>
              <a:rPr lang="en-US" baseline="0" dirty="0" err="1" smtClean="0"/>
              <a:t>este</a:t>
            </a:r>
            <a:r>
              <a:rPr lang="en-US" baseline="0" dirty="0" smtClean="0"/>
              <a:t> </a:t>
            </a:r>
            <a:r>
              <a:rPr lang="en-US" baseline="0" dirty="0" err="1" smtClean="0"/>
              <a:t>patrón</a:t>
            </a:r>
            <a:r>
              <a:rPr lang="en-US" baseline="0" dirty="0" smtClean="0"/>
              <a:t>. </a:t>
            </a:r>
          </a:p>
          <a:p>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7</a:t>
            </a:fld>
            <a:endParaRPr lang="es-AR"/>
          </a:p>
        </p:txBody>
      </p:sp>
    </p:spTree>
    <p:extLst>
      <p:ext uri="{BB962C8B-B14F-4D97-AF65-F5344CB8AC3E}">
        <p14:creationId xmlns:p14="http://schemas.microsoft.com/office/powerpoint/2010/main" val="2595182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Por</a:t>
            </a:r>
            <a:r>
              <a:rPr lang="en-US" baseline="0" dirty="0" smtClean="0"/>
              <a:t> </a:t>
            </a:r>
            <a:r>
              <a:rPr lang="en-US" baseline="0" dirty="0" err="1" smtClean="0"/>
              <a:t>ejemplo</a:t>
            </a:r>
            <a:r>
              <a:rPr lang="en-US" baseline="0" dirty="0" smtClean="0"/>
              <a:t>, Renwick </a:t>
            </a:r>
            <a:r>
              <a:rPr lang="en-US" baseline="0" dirty="0" err="1" smtClean="0"/>
              <a:t>mostró</a:t>
            </a:r>
            <a:r>
              <a:rPr lang="en-US" baseline="0" dirty="0" smtClean="0"/>
              <a:t> </a:t>
            </a:r>
            <a:r>
              <a:rPr lang="en-US" baseline="0" dirty="0" err="1" smtClean="0"/>
              <a:t>una</a:t>
            </a:r>
            <a:r>
              <a:rPr lang="en-US" baseline="0" dirty="0" smtClean="0"/>
              <a:t> </a:t>
            </a:r>
            <a:r>
              <a:rPr lang="en-US" baseline="0" dirty="0" err="1" smtClean="0"/>
              <a:t>posible</a:t>
            </a:r>
            <a:r>
              <a:rPr lang="en-US" baseline="0" dirty="0" smtClean="0"/>
              <a:t> </a:t>
            </a:r>
            <a:r>
              <a:rPr lang="en-US" baseline="0" dirty="0" err="1" smtClean="0"/>
              <a:t>relación</a:t>
            </a:r>
            <a:r>
              <a:rPr lang="en-US" baseline="0" dirty="0" smtClean="0"/>
              <a:t> entre </a:t>
            </a:r>
            <a:r>
              <a:rPr lang="en-US" baseline="0" dirty="0" err="1" smtClean="0"/>
              <a:t>condiciones</a:t>
            </a:r>
            <a:r>
              <a:rPr lang="en-US" baseline="0" dirty="0" smtClean="0"/>
              <a:t> </a:t>
            </a:r>
            <a:r>
              <a:rPr lang="en-US" baseline="0" dirty="0" err="1" smtClean="0"/>
              <a:t>tipo</a:t>
            </a:r>
            <a:r>
              <a:rPr lang="en-US" baseline="0" dirty="0" smtClean="0"/>
              <a:t> La Niña y la </a:t>
            </a:r>
            <a:r>
              <a:rPr lang="en-US" baseline="0" dirty="0" err="1" smtClean="0"/>
              <a:t>ocurrencia</a:t>
            </a:r>
            <a:r>
              <a:rPr lang="en-US" baseline="0" dirty="0" smtClean="0"/>
              <a:t> de </a:t>
            </a:r>
            <a:r>
              <a:rPr lang="en-US" baseline="0" dirty="0" err="1" smtClean="0"/>
              <a:t>bloqueos</a:t>
            </a:r>
            <a:r>
              <a:rPr lang="en-US" baseline="0" dirty="0" smtClean="0"/>
              <a:t> </a:t>
            </a:r>
            <a:r>
              <a:rPr lang="en-US" baseline="0" dirty="0" err="1" smtClean="0"/>
              <a:t>asociados</a:t>
            </a:r>
            <a:r>
              <a:rPr lang="en-US" baseline="0" dirty="0" smtClean="0"/>
              <a:t> a un </a:t>
            </a:r>
            <a:r>
              <a:rPr lang="en-US" baseline="0" dirty="0" err="1" smtClean="0"/>
              <a:t>patrón</a:t>
            </a:r>
            <a:r>
              <a:rPr lang="en-US" baseline="0" dirty="0" smtClean="0"/>
              <a:t> </a:t>
            </a:r>
            <a:r>
              <a:rPr lang="en-US" baseline="0" dirty="0" err="1" smtClean="0"/>
              <a:t>tipo</a:t>
            </a:r>
            <a:r>
              <a:rPr lang="en-US" baseline="0" dirty="0" smtClean="0"/>
              <a:t> </a:t>
            </a:r>
            <a:r>
              <a:rPr lang="en-US" baseline="0" dirty="0" err="1" smtClean="0"/>
              <a:t>onda</a:t>
            </a:r>
            <a:r>
              <a:rPr lang="en-US" baseline="0" dirty="0" smtClean="0"/>
              <a:t> 3. </a:t>
            </a:r>
            <a:r>
              <a:rPr lang="en-US" baseline="0" dirty="0" err="1" smtClean="0"/>
              <a:t>Pero</a:t>
            </a:r>
            <a:r>
              <a:rPr lang="en-US" baseline="0" dirty="0" smtClean="0"/>
              <a:t> </a:t>
            </a:r>
            <a:r>
              <a:rPr lang="en-US" baseline="0" dirty="0" err="1" smtClean="0"/>
              <a:t>concluyó</a:t>
            </a:r>
            <a:r>
              <a:rPr lang="en-US" baseline="0" dirty="0" smtClean="0"/>
              <a:t> </a:t>
            </a:r>
            <a:r>
              <a:rPr lang="en-US" baseline="0" dirty="0" err="1" smtClean="0"/>
              <a:t>que</a:t>
            </a:r>
            <a:r>
              <a:rPr lang="en-US" baseline="0" dirty="0" smtClean="0"/>
              <a:t> “la </a:t>
            </a:r>
            <a:r>
              <a:rPr lang="en-US" baseline="0" dirty="0" err="1" smtClean="0"/>
              <a:t>relación</a:t>
            </a:r>
            <a:r>
              <a:rPr lang="en-US" baseline="0" dirty="0" smtClean="0"/>
              <a:t> entre el </a:t>
            </a:r>
            <a:r>
              <a:rPr lang="en-US" baseline="0" dirty="0" err="1" smtClean="0"/>
              <a:t>patrón</a:t>
            </a:r>
            <a:r>
              <a:rPr lang="en-US" baseline="0" dirty="0" smtClean="0"/>
              <a:t> de </a:t>
            </a:r>
            <a:r>
              <a:rPr lang="en-US" baseline="0" dirty="0" err="1" smtClean="0"/>
              <a:t>onda</a:t>
            </a:r>
            <a:r>
              <a:rPr lang="en-US" baseline="0" dirty="0" smtClean="0"/>
              <a:t> 3 y el </a:t>
            </a:r>
            <a:r>
              <a:rPr lang="en-US" baseline="0" dirty="0" err="1" smtClean="0"/>
              <a:t>forzante</a:t>
            </a:r>
            <a:r>
              <a:rPr lang="en-US" baseline="0" dirty="0" smtClean="0"/>
              <a:t> tropical </a:t>
            </a:r>
            <a:r>
              <a:rPr lang="en-US" baseline="0" dirty="0" err="1" smtClean="0"/>
              <a:t>resulta</a:t>
            </a:r>
            <a:r>
              <a:rPr lang="en-US" baseline="0" dirty="0" smtClean="0"/>
              <a:t> </a:t>
            </a:r>
            <a:r>
              <a:rPr lang="en-US" baseline="0" dirty="0" err="1" smtClean="0"/>
              <a:t>poco</a:t>
            </a:r>
            <a:r>
              <a:rPr lang="en-US" baseline="0" dirty="0" smtClean="0"/>
              <a:t> </a:t>
            </a:r>
            <a:r>
              <a:rPr lang="en-US" baseline="0" dirty="0" err="1" smtClean="0"/>
              <a:t>convincente</a:t>
            </a:r>
            <a:r>
              <a:rPr lang="en-US" baseline="0" dirty="0" smtClean="0"/>
              <a:t>”. </a:t>
            </a:r>
            <a:endParaRPr lang="en-US" baseline="0" dirty="0" smtClean="0"/>
          </a:p>
          <a:p>
            <a:r>
              <a:rPr lang="en-US" baseline="0" dirty="0" err="1" smtClean="0"/>
              <a:t>Además</a:t>
            </a:r>
            <a:r>
              <a:rPr lang="en-US" baseline="0" dirty="0" smtClean="0"/>
              <a:t>, </a:t>
            </a:r>
            <a:r>
              <a:rPr lang="en-US" baseline="0" dirty="0" err="1" smtClean="0"/>
              <a:t>las</a:t>
            </a:r>
            <a:r>
              <a:rPr lang="en-US" baseline="0" dirty="0" smtClean="0"/>
              <a:t> </a:t>
            </a:r>
            <a:r>
              <a:rPr lang="en-US" baseline="0" dirty="0" err="1" smtClean="0"/>
              <a:t>climatologías</a:t>
            </a:r>
            <a:r>
              <a:rPr lang="en-US" baseline="0" dirty="0" smtClean="0"/>
              <a:t> </a:t>
            </a:r>
            <a:r>
              <a:rPr lang="en-US" baseline="0" dirty="0" err="1" smtClean="0"/>
              <a:t>disponibles</a:t>
            </a:r>
            <a:r>
              <a:rPr lang="en-US" baseline="0" dirty="0" smtClean="0"/>
              <a:t> son </a:t>
            </a:r>
            <a:r>
              <a:rPr lang="en-US" baseline="0" dirty="0" err="1" smtClean="0"/>
              <a:t>relativamente</a:t>
            </a:r>
            <a:r>
              <a:rPr lang="en-US" baseline="0" dirty="0" smtClean="0"/>
              <a:t> </a:t>
            </a:r>
            <a:r>
              <a:rPr lang="en-US" baseline="0" dirty="0" err="1" smtClean="0"/>
              <a:t>antiguas</a:t>
            </a:r>
            <a:r>
              <a:rPr lang="en-US" baseline="0" dirty="0" smtClean="0"/>
              <a:t> y </a:t>
            </a:r>
            <a:r>
              <a:rPr lang="en-US" baseline="0" dirty="0" err="1" smtClean="0"/>
              <a:t>tienen</a:t>
            </a:r>
            <a:r>
              <a:rPr lang="en-US" baseline="0" dirty="0" smtClean="0"/>
              <a:t> </a:t>
            </a:r>
            <a:r>
              <a:rPr lang="en-US" baseline="0" dirty="0" err="1" smtClean="0"/>
              <a:t>limitaciones</a:t>
            </a:r>
            <a:r>
              <a:rPr lang="en-US" baseline="0" dirty="0" smtClean="0"/>
              <a:t> </a:t>
            </a:r>
            <a:r>
              <a:rPr lang="en-US" baseline="0" dirty="0" err="1" smtClean="0"/>
              <a:t>por</a:t>
            </a:r>
            <a:r>
              <a:rPr lang="en-US" baseline="0" dirty="0" smtClean="0"/>
              <a:t> la </a:t>
            </a:r>
            <a:r>
              <a:rPr lang="en-US" baseline="0" dirty="0" err="1" smtClean="0"/>
              <a:t>falta</a:t>
            </a:r>
            <a:r>
              <a:rPr lang="en-US" baseline="0" dirty="0" smtClean="0"/>
              <a:t> de </a:t>
            </a:r>
            <a:r>
              <a:rPr lang="en-US" baseline="0" dirty="0" err="1" smtClean="0"/>
              <a:t>datos</a:t>
            </a:r>
            <a:r>
              <a:rPr lang="en-US" baseline="0" dirty="0" smtClean="0"/>
              <a:t> </a:t>
            </a:r>
            <a:r>
              <a:rPr lang="en-US" baseline="0" dirty="0" err="1" smtClean="0"/>
              <a:t>confiables</a:t>
            </a:r>
            <a:r>
              <a:rPr lang="en-US" baseline="0" dirty="0" smtClean="0"/>
              <a:t> </a:t>
            </a:r>
            <a:r>
              <a:rPr lang="en-US" baseline="0" dirty="0" err="1" smtClean="0"/>
              <a:t>previa</a:t>
            </a:r>
            <a:r>
              <a:rPr lang="en-US" baseline="0" dirty="0" smtClean="0"/>
              <a:t> a la era </a:t>
            </a:r>
            <a:r>
              <a:rPr lang="en-US" baseline="0" dirty="0" err="1" smtClean="0"/>
              <a:t>satelital</a:t>
            </a:r>
            <a:r>
              <a:rPr lang="en-US" baseline="0" dirty="0" smtClean="0"/>
              <a:t>.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8</a:t>
            </a:fld>
            <a:endParaRPr lang="es-AR"/>
          </a:p>
        </p:txBody>
      </p:sp>
    </p:spTree>
    <p:extLst>
      <p:ext uri="{BB962C8B-B14F-4D97-AF65-F5344CB8AC3E}">
        <p14:creationId xmlns:p14="http://schemas.microsoft.com/office/powerpoint/2010/main" val="2829080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err="1" smtClean="0"/>
              <a:t>Por</a:t>
            </a:r>
            <a:r>
              <a:rPr lang="en-US" smtClean="0"/>
              <a:t> lo</a:t>
            </a:r>
            <a:r>
              <a:rPr lang="en-US" baseline="0" smtClean="0"/>
              <a:t> </a:t>
            </a:r>
            <a:r>
              <a:rPr lang="en-US" baseline="0" err="1" smtClean="0"/>
              <a:t>tanto</a:t>
            </a:r>
            <a:r>
              <a:rPr lang="en-US" baseline="0" smtClean="0"/>
              <a:t>, los </a:t>
            </a:r>
            <a:r>
              <a:rPr lang="en-US" baseline="0" err="1" smtClean="0"/>
              <a:t>objetivos</a:t>
            </a:r>
            <a:r>
              <a:rPr lang="en-US" baseline="0" smtClean="0"/>
              <a:t> de </a:t>
            </a:r>
            <a:r>
              <a:rPr lang="en-US" baseline="0" err="1" smtClean="0"/>
              <a:t>esta</a:t>
            </a:r>
            <a:r>
              <a:rPr lang="en-US" baseline="0" smtClean="0"/>
              <a:t> </a:t>
            </a:r>
            <a:r>
              <a:rPr lang="en-US" baseline="0" err="1" smtClean="0"/>
              <a:t>tesis</a:t>
            </a:r>
            <a:r>
              <a:rPr lang="en-US" baseline="0" smtClean="0"/>
              <a:t> son </a:t>
            </a:r>
            <a:r>
              <a:rPr lang="en-US" baseline="0" err="1" smtClean="0"/>
              <a:t>caracterizar</a:t>
            </a:r>
            <a:r>
              <a:rPr lang="en-US" baseline="0" smtClean="0"/>
              <a:t> la </a:t>
            </a:r>
            <a:r>
              <a:rPr lang="en-US" baseline="0" err="1" smtClean="0"/>
              <a:t>climatología</a:t>
            </a:r>
            <a:r>
              <a:rPr lang="en-US" baseline="0" smtClean="0"/>
              <a:t> de la </a:t>
            </a:r>
            <a:r>
              <a:rPr lang="en-US" baseline="0" err="1" smtClean="0"/>
              <a:t>onda</a:t>
            </a:r>
            <a:r>
              <a:rPr lang="en-US" baseline="0" smtClean="0"/>
              <a:t> 3, </a:t>
            </a:r>
            <a:r>
              <a:rPr lang="en-US" baseline="0" err="1" smtClean="0"/>
              <a:t>explorar</a:t>
            </a:r>
            <a:r>
              <a:rPr lang="en-US" baseline="0" smtClean="0"/>
              <a:t> la </a:t>
            </a:r>
            <a:r>
              <a:rPr lang="en-US" baseline="0" err="1" smtClean="0"/>
              <a:t>influencia</a:t>
            </a:r>
            <a:r>
              <a:rPr lang="en-US" baseline="0" smtClean="0"/>
              <a:t>…</a:t>
            </a:r>
            <a:endParaRPr lang="es-AR"/>
          </a:p>
        </p:txBody>
      </p:sp>
      <p:sp>
        <p:nvSpPr>
          <p:cNvPr id="4" name="Slide Number Placeholder 3"/>
          <p:cNvSpPr>
            <a:spLocks noGrp="1"/>
          </p:cNvSpPr>
          <p:nvPr>
            <p:ph type="sldNum" sz="quarter" idx="10"/>
          </p:nvPr>
        </p:nvSpPr>
        <p:spPr/>
        <p:txBody>
          <a:bodyPr/>
          <a:lstStyle/>
          <a:p>
            <a:fld id="{1F0B5C30-2FAF-4234-B529-B2059A601576}" type="slidenum">
              <a:rPr lang="es-AR" smtClean="0"/>
              <a:t>9</a:t>
            </a:fld>
            <a:endParaRPr lang="es-AR"/>
          </a:p>
        </p:txBody>
      </p:sp>
    </p:spTree>
    <p:extLst>
      <p:ext uri="{BB962C8B-B14F-4D97-AF65-F5344CB8AC3E}">
        <p14:creationId xmlns:p14="http://schemas.microsoft.com/office/powerpoint/2010/main" val="3838624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ulo">
    <p:spTree>
      <p:nvGrpSpPr>
        <p:cNvPr id="1" name=""/>
        <p:cNvGrpSpPr/>
        <p:nvPr/>
      </p:nvGrpSpPr>
      <p:grpSpPr>
        <a:xfrm>
          <a:off x="0" y="0"/>
          <a:ext cx="0" cy="0"/>
          <a:chOff x="0" y="0"/>
          <a:chExt cx="0" cy="0"/>
        </a:xfrm>
      </p:grpSpPr>
      <p:sp>
        <p:nvSpPr>
          <p:cNvPr id="5" name="Rectangle 4"/>
          <p:cNvSpPr/>
          <p:nvPr userDrawn="1"/>
        </p:nvSpPr>
        <p:spPr>
          <a:xfrm>
            <a:off x="-474353" y="-311594"/>
            <a:ext cx="10081120" cy="7413004"/>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p:cNvSpPr>
            <a:spLocks noGrp="1"/>
          </p:cNvSpPr>
          <p:nvPr>
            <p:ph type="ctrTitle" hasCustomPrompt="1"/>
          </p:nvPr>
        </p:nvSpPr>
        <p:spPr>
          <a:xfrm>
            <a:off x="179512" y="548685"/>
            <a:ext cx="8964488" cy="1470025"/>
          </a:xfrm>
        </p:spPr>
        <p:txBody>
          <a:bodyPr>
            <a:noAutofit/>
          </a:bodyPr>
          <a:lstStyle>
            <a:lvl1pPr algn="l">
              <a:defRPr sz="3200">
                <a:solidFill>
                  <a:schemeClr val="bg1"/>
                </a:solidFill>
              </a:defRPr>
            </a:lvl1pPr>
          </a:lstStyle>
          <a:p>
            <a:r>
              <a:rPr lang="es-AR" cap="none" dirty="0" smtClean="0"/>
              <a:t>Estudio de los mecanismos físicos</a:t>
            </a:r>
            <a:br>
              <a:rPr lang="es-AR" cap="none" dirty="0" smtClean="0"/>
            </a:br>
            <a:r>
              <a:rPr lang="es-AR" cap="none" dirty="0" smtClean="0"/>
              <a:t>asociados con el patrón de onda 3</a:t>
            </a:r>
            <a:br>
              <a:rPr lang="es-AR" cap="none" dirty="0" smtClean="0"/>
            </a:br>
            <a:r>
              <a:rPr lang="es-AR" cap="none" dirty="0" smtClean="0"/>
              <a:t>de la circulación atmosférica </a:t>
            </a:r>
            <a:br>
              <a:rPr lang="es-AR" cap="none" dirty="0" smtClean="0"/>
            </a:br>
            <a:r>
              <a:rPr lang="es-AR" cap="none" dirty="0" smtClean="0"/>
              <a:t>del HS</a:t>
            </a:r>
            <a:endParaRPr lang="es-AR"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s-AR" dirty="0"/>
          </a:p>
        </p:txBody>
      </p:sp>
      <p:sp>
        <p:nvSpPr>
          <p:cNvPr id="4" name="Rounded Rectangle 3"/>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3026541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s-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7" name="Date Placeholder 6"/>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20/03/2018</a:t>
            </a:fld>
            <a:endParaRPr lang="es-AR"/>
          </a:p>
        </p:txBody>
      </p:sp>
      <p:sp>
        <p:nvSpPr>
          <p:cNvPr id="8" name="Footer Placeholder 7"/>
          <p:cNvSpPr>
            <a:spLocks noGrp="1"/>
          </p:cNvSpPr>
          <p:nvPr>
            <p:ph type="ftr" sz="quarter" idx="11"/>
          </p:nvPr>
        </p:nvSpPr>
        <p:spPr>
          <a:xfrm>
            <a:off x="3124200" y="6356356"/>
            <a:ext cx="2895600" cy="365125"/>
          </a:xfrm>
          <a:prstGeom prst="rect">
            <a:avLst/>
          </a:prstGeom>
        </p:spPr>
        <p:txBody>
          <a:bodyPr/>
          <a:lstStyle/>
          <a:p>
            <a:endParaRPr lang="es-AR"/>
          </a:p>
        </p:txBody>
      </p:sp>
      <p:sp>
        <p:nvSpPr>
          <p:cNvPr id="9" name="Slide Number Placeholder 8"/>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
        <p:nvSpPr>
          <p:cNvPr id="10" name="Rounded Rectangle 9"/>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026573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ounded Rectangle 5"/>
          <p:cNvSpPr/>
          <p:nvPr userDrawn="1"/>
        </p:nvSpPr>
        <p:spPr>
          <a:xfrm>
            <a:off x="-324544" y="1628801"/>
            <a:ext cx="8064896" cy="1224136"/>
          </a:xfrm>
          <a:prstGeom prst="roundRect">
            <a:avLst>
              <a:gd name="adj" fmla="val 215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Text Placeholder 7"/>
          <p:cNvSpPr>
            <a:spLocks noGrp="1"/>
          </p:cNvSpPr>
          <p:nvPr>
            <p:ph type="body" sz="quarter" idx="10"/>
          </p:nvPr>
        </p:nvSpPr>
        <p:spPr>
          <a:xfrm>
            <a:off x="684213" y="1628777"/>
            <a:ext cx="6191250" cy="1223963"/>
          </a:xfrm>
        </p:spPr>
        <p:txBody>
          <a:bodyPr anchor="ctr">
            <a:noAutofit/>
          </a:bodyPr>
          <a:lstStyle>
            <a:lvl1pPr marL="0" indent="0">
              <a:buNone/>
              <a:defRPr sz="4000">
                <a:solidFill>
                  <a:schemeClr val="bg1"/>
                </a:solidFill>
              </a:defRPr>
            </a:lvl1pPr>
            <a:lvl2pPr marL="457200" indent="0">
              <a:buNone/>
              <a:defRPr sz="4000">
                <a:solidFill>
                  <a:schemeClr val="bg1"/>
                </a:solidFill>
              </a:defRPr>
            </a:lvl2pPr>
            <a:lvl3pPr marL="914400" indent="0">
              <a:buNone/>
              <a:defRPr sz="4000">
                <a:solidFill>
                  <a:schemeClr val="bg1"/>
                </a:solidFill>
              </a:defRPr>
            </a:lvl3pPr>
            <a:lvl4pPr marL="1371600" indent="0">
              <a:buNone/>
              <a:defRPr sz="4000">
                <a:solidFill>
                  <a:schemeClr val="bg1"/>
                </a:solidFill>
              </a:defRPr>
            </a:lvl4pPr>
            <a:lvl5pPr marL="1828800" indent="0">
              <a:buNone/>
              <a:defRPr sz="40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s-AR" dirty="0"/>
          </a:p>
        </p:txBody>
      </p:sp>
      <p:sp>
        <p:nvSpPr>
          <p:cNvPr id="4" name="Rounded Rectangle 3"/>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565355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8" y="273049"/>
            <a:ext cx="3008313" cy="1162051"/>
          </a:xfrm>
        </p:spPr>
        <p:txBody>
          <a:bodyPr anchor="b"/>
          <a:lstStyle>
            <a:lvl1pPr algn="l">
              <a:defRPr sz="2000" b="1"/>
            </a:lvl1pPr>
          </a:lstStyle>
          <a:p>
            <a:r>
              <a:rPr lang="en-US" smtClean="0"/>
              <a:t>Click to edit Master title style</a:t>
            </a:r>
            <a:endParaRPr lang="es-AR"/>
          </a:p>
        </p:txBody>
      </p:sp>
      <p:sp>
        <p:nvSpPr>
          <p:cNvPr id="3" name="Content Placeholder 2"/>
          <p:cNvSpPr>
            <a:spLocks noGrp="1"/>
          </p:cNvSpPr>
          <p:nvPr>
            <p:ph idx="1"/>
          </p:nvPr>
        </p:nvSpPr>
        <p:spPr>
          <a:xfrm>
            <a:off x="3575050"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4" name="Text Placeholder 3"/>
          <p:cNvSpPr>
            <a:spLocks noGrp="1"/>
          </p:cNvSpPr>
          <p:nvPr>
            <p:ph type="body" sz="half" idx="2"/>
          </p:nvPr>
        </p:nvSpPr>
        <p:spPr>
          <a:xfrm>
            <a:off x="45721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20/03/2018</a:t>
            </a:fld>
            <a:endParaRPr lang="es-AR"/>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s-AR"/>
          </a:p>
        </p:txBody>
      </p:sp>
      <p:sp>
        <p:nvSpPr>
          <p:cNvPr id="7" name="Slide Number Placeholder 6"/>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Tree>
    <p:extLst>
      <p:ext uri="{BB962C8B-B14F-4D97-AF65-F5344CB8AC3E}">
        <p14:creationId xmlns:p14="http://schemas.microsoft.com/office/powerpoint/2010/main" val="3549579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3"/>
            <a:ext cx="5486400" cy="566740"/>
          </a:xfrm>
        </p:spPr>
        <p:txBody>
          <a:bodyPr anchor="b"/>
          <a:lstStyle>
            <a:lvl1pPr algn="l">
              <a:defRPr sz="2000" b="1"/>
            </a:lvl1pPr>
          </a:lstStyle>
          <a:p>
            <a:r>
              <a:rPr lang="en-US" smtClean="0"/>
              <a:t>Click to edit Master title style</a:t>
            </a:r>
            <a:endParaRPr lang="es-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Text Placeholder 3"/>
          <p:cNvSpPr>
            <a:spLocks noGrp="1"/>
          </p:cNvSpPr>
          <p:nvPr>
            <p:ph type="body" sz="half" idx="2"/>
          </p:nvPr>
        </p:nvSpPr>
        <p:spPr>
          <a:xfrm>
            <a:off x="1792288" y="536734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20/03/2018</a:t>
            </a:fld>
            <a:endParaRPr lang="es-AR"/>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s-AR"/>
          </a:p>
        </p:txBody>
      </p:sp>
      <p:sp>
        <p:nvSpPr>
          <p:cNvPr id="7" name="Slide Number Placeholder 6"/>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Tree>
    <p:extLst>
      <p:ext uri="{BB962C8B-B14F-4D97-AF65-F5344CB8AC3E}">
        <p14:creationId xmlns:p14="http://schemas.microsoft.com/office/powerpoint/2010/main" val="3239466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20/03/2018</a:t>
            </a:fld>
            <a:endParaRPr lang="es-AR"/>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s-AR"/>
          </a:p>
        </p:txBody>
      </p:sp>
      <p:sp>
        <p:nvSpPr>
          <p:cNvPr id="6" name="Slide Number Placeholder 5"/>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Tree>
    <p:extLst>
      <p:ext uri="{BB962C8B-B14F-4D97-AF65-F5344CB8AC3E}">
        <p14:creationId xmlns:p14="http://schemas.microsoft.com/office/powerpoint/2010/main" val="708097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smtClean="0"/>
              <a:t>Click to edit Master title style</a:t>
            </a:r>
            <a:endParaRPr lang="es-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20/03/2018</a:t>
            </a:fld>
            <a:endParaRPr lang="es-AR"/>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s-AR"/>
          </a:p>
        </p:txBody>
      </p:sp>
      <p:sp>
        <p:nvSpPr>
          <p:cNvPr id="6" name="Slide Number Placeholder 5"/>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Tree>
    <p:extLst>
      <p:ext uri="{BB962C8B-B14F-4D97-AF65-F5344CB8AC3E}">
        <p14:creationId xmlns:p14="http://schemas.microsoft.com/office/powerpoint/2010/main" val="313721551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AR"/>
          </a:p>
        </p:txBody>
      </p:sp>
      <p:sp>
        <p:nvSpPr>
          <p:cNvPr id="3" name="Date Placeholder 2"/>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20/03/2018</a:t>
            </a:fld>
            <a:endParaRPr lang="es-AR"/>
          </a:p>
        </p:txBody>
      </p:sp>
      <p:sp>
        <p:nvSpPr>
          <p:cNvPr id="4" name="Footer Placeholder 3"/>
          <p:cNvSpPr>
            <a:spLocks noGrp="1"/>
          </p:cNvSpPr>
          <p:nvPr>
            <p:ph type="ftr" sz="quarter" idx="11"/>
          </p:nvPr>
        </p:nvSpPr>
        <p:spPr>
          <a:xfrm>
            <a:off x="3124200" y="6356356"/>
            <a:ext cx="2895600" cy="365125"/>
          </a:xfrm>
          <a:prstGeom prst="rect">
            <a:avLst/>
          </a:prstGeom>
        </p:spPr>
        <p:txBody>
          <a:bodyPr/>
          <a:lstStyle/>
          <a:p>
            <a:endParaRPr lang="es-AR"/>
          </a:p>
        </p:txBody>
      </p:sp>
      <p:sp>
        <p:nvSpPr>
          <p:cNvPr id="5" name="Slide Number Placeholder 4"/>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Tree>
    <p:extLst>
      <p:ext uri="{BB962C8B-B14F-4D97-AF65-F5344CB8AC3E}">
        <p14:creationId xmlns:p14="http://schemas.microsoft.com/office/powerpoint/2010/main" val="28998079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gura">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474353" y="-315416"/>
            <a:ext cx="10081120" cy="1008112"/>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8" name="Picture Placeholder 7"/>
          <p:cNvSpPr>
            <a:spLocks noGrp="1"/>
          </p:cNvSpPr>
          <p:nvPr>
            <p:ph type="pic" sz="quarter" idx="13"/>
          </p:nvPr>
        </p:nvSpPr>
        <p:spPr>
          <a:xfrm>
            <a:off x="107950" y="908720"/>
            <a:ext cx="8928100" cy="4320480"/>
          </a:xfrm>
        </p:spPr>
        <p:txBody>
          <a:bodyPr/>
          <a:lstStyle/>
          <a:p>
            <a:endParaRPr lang="es-AR"/>
          </a:p>
        </p:txBody>
      </p:sp>
      <p:sp>
        <p:nvSpPr>
          <p:cNvPr id="6" name="Content Placeholder 5"/>
          <p:cNvSpPr>
            <a:spLocks noGrp="1"/>
          </p:cNvSpPr>
          <p:nvPr>
            <p:ph sz="quarter" idx="14" hasCustomPrompt="1"/>
          </p:nvPr>
        </p:nvSpPr>
        <p:spPr>
          <a:xfrm>
            <a:off x="287345" y="214040"/>
            <a:ext cx="8569325" cy="720080"/>
          </a:xfrm>
        </p:spPr>
        <p:txBody>
          <a:bodyPr anchor="ctr"/>
          <a:lstStyle>
            <a:lvl1pPr marL="0" indent="0">
              <a:buNone/>
              <a:defRPr cap="small" baseline="0">
                <a:solidFill>
                  <a:schemeClr val="bg1"/>
                </a:solidFill>
                <a:latin typeface="+mj-lt"/>
              </a:defRPr>
            </a:lvl1pPr>
            <a:lvl2pPr>
              <a:defRPr>
                <a:solidFill>
                  <a:schemeClr val="bg1"/>
                </a:solidFill>
                <a:latin typeface="HelveticaNeueLT Std Blk" pitchFamily="34" charset="0"/>
              </a:defRPr>
            </a:lvl2pPr>
            <a:lvl3pPr>
              <a:defRPr>
                <a:solidFill>
                  <a:schemeClr val="bg1"/>
                </a:solidFill>
                <a:latin typeface="HelveticaNeueLT Std Blk" pitchFamily="34" charset="0"/>
              </a:defRPr>
            </a:lvl3pPr>
            <a:lvl4pPr>
              <a:defRPr>
                <a:solidFill>
                  <a:schemeClr val="bg1"/>
                </a:solidFill>
                <a:latin typeface="HelveticaNeueLT Std Blk" pitchFamily="34" charset="0"/>
              </a:defRPr>
            </a:lvl4pPr>
            <a:lvl5pPr>
              <a:defRPr>
                <a:solidFill>
                  <a:schemeClr val="bg1"/>
                </a:solidFill>
                <a:latin typeface="HelveticaNeueLT Std Blk" pitchFamily="34" charset="0"/>
              </a:defRPr>
            </a:lvl5pPr>
          </a:lstStyle>
          <a:p>
            <a:pPr lvl="0"/>
            <a:r>
              <a:rPr lang="en-US" dirty="0" err="1" smtClean="0"/>
              <a:t>Altura</a:t>
            </a:r>
            <a:r>
              <a:rPr lang="en-US" dirty="0" smtClean="0"/>
              <a:t> </a:t>
            </a:r>
            <a:r>
              <a:rPr lang="en-US" dirty="0" err="1" smtClean="0"/>
              <a:t>geopotencial</a:t>
            </a:r>
            <a:endParaRPr lang="es-AR" dirty="0"/>
          </a:p>
        </p:txBody>
      </p:sp>
      <p:sp>
        <p:nvSpPr>
          <p:cNvPr id="9" name="Rounded Rectangle 8"/>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ontent Placeholder 9"/>
          <p:cNvSpPr>
            <a:spLocks noGrp="1"/>
          </p:cNvSpPr>
          <p:nvPr>
            <p:ph sz="quarter" idx="15" hasCustomPrompt="1"/>
          </p:nvPr>
        </p:nvSpPr>
        <p:spPr>
          <a:xfrm>
            <a:off x="1115617" y="5733261"/>
            <a:ext cx="6912768" cy="936625"/>
          </a:xfrm>
        </p:spPr>
        <p:txBody>
          <a:bodyPr>
            <a:noAutofit/>
          </a:bodyPr>
          <a:lstStyle>
            <a:lvl1pPr marL="0" indent="0" algn="ctr">
              <a:buNone/>
              <a:defRPr sz="2000" baseline="0"/>
            </a:lvl1pPr>
          </a:lstStyle>
          <a:p>
            <a:pPr lvl="0"/>
            <a:r>
              <a:rPr lang="en-US" dirty="0" err="1" smtClean="0"/>
              <a:t>Epígrafe</a:t>
            </a:r>
            <a:r>
              <a:rPr lang="en-US" dirty="0" smtClean="0"/>
              <a:t> de la </a:t>
            </a:r>
            <a:r>
              <a:rPr lang="en-US" dirty="0" err="1" smtClean="0"/>
              <a:t>figura</a:t>
            </a:r>
            <a:r>
              <a:rPr lang="en-US" dirty="0" smtClean="0"/>
              <a:t> </a:t>
            </a:r>
            <a:r>
              <a:rPr lang="en-US" dirty="0" err="1" smtClean="0"/>
              <a:t>que</a:t>
            </a:r>
            <a:r>
              <a:rPr lang="en-US" dirty="0" smtClean="0"/>
              <a:t> la </a:t>
            </a:r>
            <a:r>
              <a:rPr lang="en-US" dirty="0" err="1" smtClean="0"/>
              <a:t>explica</a:t>
            </a:r>
            <a:r>
              <a:rPr lang="en-US" dirty="0" smtClean="0"/>
              <a:t> con </a:t>
            </a:r>
            <a:r>
              <a:rPr lang="en-US" dirty="0" err="1" smtClean="0"/>
              <a:t>algunas</a:t>
            </a:r>
            <a:r>
              <a:rPr lang="en-US" dirty="0" smtClean="0"/>
              <a:t> </a:t>
            </a:r>
            <a:r>
              <a:rPr lang="en-US" dirty="0" err="1" smtClean="0"/>
              <a:t>pocas</a:t>
            </a:r>
            <a:r>
              <a:rPr lang="en-US" dirty="0" smtClean="0"/>
              <a:t> </a:t>
            </a:r>
            <a:r>
              <a:rPr lang="en-US" dirty="0" err="1" smtClean="0"/>
              <a:t>palabras</a:t>
            </a:r>
            <a:endParaRPr lang="es-AR" dirty="0"/>
          </a:p>
        </p:txBody>
      </p:sp>
    </p:spTree>
    <p:extLst>
      <p:ext uri="{BB962C8B-B14F-4D97-AF65-F5344CB8AC3E}">
        <p14:creationId xmlns:p14="http://schemas.microsoft.com/office/powerpoint/2010/main" val="2442752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figura">
    <p:spTree>
      <p:nvGrpSpPr>
        <p:cNvPr id="1" name=""/>
        <p:cNvGrpSpPr/>
        <p:nvPr/>
      </p:nvGrpSpPr>
      <p:grpSpPr>
        <a:xfrm>
          <a:off x="0" y="0"/>
          <a:ext cx="0" cy="0"/>
          <a:chOff x="0" y="0"/>
          <a:chExt cx="0" cy="0"/>
        </a:xfrm>
      </p:grpSpPr>
      <p:sp>
        <p:nvSpPr>
          <p:cNvPr id="2" name="Rectangle 1"/>
          <p:cNvSpPr/>
          <p:nvPr userDrawn="1"/>
        </p:nvSpPr>
        <p:spPr>
          <a:xfrm flipV="1">
            <a:off x="-474353" y="692696"/>
            <a:ext cx="10081120" cy="6408712"/>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8" name="Picture Placeholder 7"/>
          <p:cNvSpPr>
            <a:spLocks noGrp="1"/>
          </p:cNvSpPr>
          <p:nvPr>
            <p:ph type="pic" sz="quarter" idx="13"/>
          </p:nvPr>
        </p:nvSpPr>
        <p:spPr>
          <a:xfrm>
            <a:off x="107950" y="908720"/>
            <a:ext cx="8928100" cy="4320480"/>
          </a:xfrm>
        </p:spPr>
        <p:txBody>
          <a:bodyPr/>
          <a:lstStyle/>
          <a:p>
            <a:endParaRPr lang="es-AR"/>
          </a:p>
        </p:txBody>
      </p:sp>
      <p:sp>
        <p:nvSpPr>
          <p:cNvPr id="6" name="Content Placeholder 5"/>
          <p:cNvSpPr>
            <a:spLocks noGrp="1"/>
          </p:cNvSpPr>
          <p:nvPr>
            <p:ph sz="quarter" idx="14" hasCustomPrompt="1"/>
          </p:nvPr>
        </p:nvSpPr>
        <p:spPr>
          <a:xfrm>
            <a:off x="287345" y="214040"/>
            <a:ext cx="8569325" cy="720080"/>
          </a:xfrm>
        </p:spPr>
        <p:txBody>
          <a:bodyPr anchor="ctr"/>
          <a:lstStyle>
            <a:lvl1pPr marL="0" indent="0">
              <a:buNone/>
              <a:defRPr cap="small" baseline="0">
                <a:solidFill>
                  <a:srgbClr val="8F001E"/>
                </a:solidFill>
                <a:latin typeface="+mj-lt"/>
              </a:defRPr>
            </a:lvl1pPr>
            <a:lvl2pPr>
              <a:defRPr>
                <a:solidFill>
                  <a:schemeClr val="bg1"/>
                </a:solidFill>
                <a:latin typeface="HelveticaNeueLT Std Blk" pitchFamily="34" charset="0"/>
              </a:defRPr>
            </a:lvl2pPr>
            <a:lvl3pPr>
              <a:defRPr>
                <a:solidFill>
                  <a:schemeClr val="bg1"/>
                </a:solidFill>
                <a:latin typeface="HelveticaNeueLT Std Blk" pitchFamily="34" charset="0"/>
              </a:defRPr>
            </a:lvl3pPr>
            <a:lvl4pPr>
              <a:defRPr>
                <a:solidFill>
                  <a:schemeClr val="bg1"/>
                </a:solidFill>
                <a:latin typeface="HelveticaNeueLT Std Blk" pitchFamily="34" charset="0"/>
              </a:defRPr>
            </a:lvl4pPr>
            <a:lvl5pPr>
              <a:defRPr>
                <a:solidFill>
                  <a:schemeClr val="bg1"/>
                </a:solidFill>
                <a:latin typeface="HelveticaNeueLT Std Blk" pitchFamily="34" charset="0"/>
              </a:defRPr>
            </a:lvl5pPr>
          </a:lstStyle>
          <a:p>
            <a:pPr lvl="0"/>
            <a:r>
              <a:rPr lang="en-US" dirty="0" err="1" smtClean="0"/>
              <a:t>Altura</a:t>
            </a:r>
            <a:r>
              <a:rPr lang="en-US" dirty="0" smtClean="0"/>
              <a:t> </a:t>
            </a:r>
            <a:r>
              <a:rPr lang="en-US" dirty="0" err="1" smtClean="0"/>
              <a:t>geopotencial</a:t>
            </a:r>
            <a:endParaRPr lang="es-AR" dirty="0"/>
          </a:p>
        </p:txBody>
      </p:sp>
      <p:sp>
        <p:nvSpPr>
          <p:cNvPr id="9" name="Rounded Rectangle 8"/>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9642031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ció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366120"/>
            <a:ext cx="8229600" cy="1143000"/>
          </a:xfrm>
        </p:spPr>
        <p:txBody>
          <a:bodyPr>
            <a:normAutofit/>
          </a:bodyPr>
          <a:lstStyle>
            <a:lvl1pPr algn="l">
              <a:defRPr sz="4000" cap="none" baseline="0"/>
            </a:lvl1pPr>
          </a:lstStyle>
          <a:p>
            <a:r>
              <a:rPr lang="en-US" dirty="0" smtClean="0"/>
              <a:t>FASE</a:t>
            </a:r>
            <a:endParaRPr lang="es-AR" dirty="0"/>
          </a:p>
        </p:txBody>
      </p:sp>
      <p:cxnSp>
        <p:nvCxnSpPr>
          <p:cNvPr id="3" name="Straight Connector 2"/>
          <p:cNvCxnSpPr/>
          <p:nvPr userDrawn="1"/>
        </p:nvCxnSpPr>
        <p:spPr>
          <a:xfrm flipH="1">
            <a:off x="-36004" y="3688456"/>
            <a:ext cx="7812360" cy="0"/>
          </a:xfrm>
          <a:prstGeom prst="line">
            <a:avLst/>
          </a:prstGeom>
          <a:ln w="76200">
            <a:solidFill>
              <a:srgbClr val="500061"/>
            </a:solidFill>
          </a:ln>
        </p:spPr>
        <p:style>
          <a:lnRef idx="1">
            <a:schemeClr val="accent1"/>
          </a:lnRef>
          <a:fillRef idx="0">
            <a:schemeClr val="accent1"/>
          </a:fillRef>
          <a:effectRef idx="0">
            <a:schemeClr val="accent1"/>
          </a:effectRef>
          <a:fontRef idx="minor">
            <a:schemeClr val="tx1"/>
          </a:fontRef>
        </p:style>
      </p:cxnSp>
      <p:sp>
        <p:nvSpPr>
          <p:cNvPr id="4" name="Rounded Rectangle 3"/>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045427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pitulo">
    <p:spTree>
      <p:nvGrpSpPr>
        <p:cNvPr id="1" name=""/>
        <p:cNvGrpSpPr/>
        <p:nvPr/>
      </p:nvGrpSpPr>
      <p:grpSpPr>
        <a:xfrm>
          <a:off x="0" y="0"/>
          <a:ext cx="0" cy="0"/>
          <a:chOff x="0" y="0"/>
          <a:chExt cx="0" cy="0"/>
        </a:xfrm>
      </p:grpSpPr>
      <p:sp>
        <p:nvSpPr>
          <p:cNvPr id="8" name="Rectangle 7"/>
          <p:cNvSpPr/>
          <p:nvPr userDrawn="1"/>
        </p:nvSpPr>
        <p:spPr>
          <a:xfrm>
            <a:off x="-474353" y="-315416"/>
            <a:ext cx="10081120" cy="1872208"/>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5" name="Text Placeholder 4"/>
          <p:cNvSpPr>
            <a:spLocks noGrp="1"/>
          </p:cNvSpPr>
          <p:nvPr>
            <p:ph type="body" sz="quarter" idx="10" hasCustomPrompt="1"/>
          </p:nvPr>
        </p:nvSpPr>
        <p:spPr>
          <a:xfrm>
            <a:off x="215516" y="744813"/>
            <a:ext cx="8712968" cy="1223963"/>
          </a:xfrm>
        </p:spPr>
        <p:txBody>
          <a:bodyPr anchor="ctr">
            <a:noAutofit/>
          </a:bodyPr>
          <a:lstStyle>
            <a:lvl1pPr marL="0" indent="0">
              <a:buNone/>
              <a:defRPr sz="4800" b="0" u="none" cap="small" baseline="0">
                <a:solidFill>
                  <a:schemeClr val="bg1"/>
                </a:solidFill>
                <a:latin typeface="Arial Black" pitchFamily="34" charset="0"/>
              </a:defRPr>
            </a:lvl1pPr>
            <a:lvl2pPr marL="457200" indent="0">
              <a:buNone/>
              <a:defRPr sz="4000">
                <a:solidFill>
                  <a:schemeClr val="bg1"/>
                </a:solidFill>
              </a:defRPr>
            </a:lvl2pPr>
            <a:lvl3pPr marL="914400" indent="0">
              <a:buNone/>
              <a:defRPr sz="4000">
                <a:solidFill>
                  <a:schemeClr val="bg1"/>
                </a:solidFill>
              </a:defRPr>
            </a:lvl3pPr>
            <a:lvl4pPr marL="1371600" indent="0">
              <a:buNone/>
              <a:defRPr sz="4000">
                <a:solidFill>
                  <a:schemeClr val="bg1"/>
                </a:solidFill>
              </a:defRPr>
            </a:lvl4pPr>
            <a:lvl5pPr marL="1828800" indent="0">
              <a:buNone/>
              <a:defRPr sz="4000">
                <a:solidFill>
                  <a:schemeClr val="bg1"/>
                </a:solidFill>
              </a:defRPr>
            </a:lvl5pPr>
          </a:lstStyle>
          <a:p>
            <a:pPr lvl="0"/>
            <a:r>
              <a:rPr lang="en-US" dirty="0" err="1" smtClean="0"/>
              <a:t>Introducción</a:t>
            </a:r>
            <a:endParaRPr lang="es-AR" dirty="0"/>
          </a:p>
        </p:txBody>
      </p:sp>
      <p:sp>
        <p:nvSpPr>
          <p:cNvPr id="19" name="Text Placeholder 18"/>
          <p:cNvSpPr>
            <a:spLocks noGrp="1"/>
          </p:cNvSpPr>
          <p:nvPr>
            <p:ph type="body" sz="quarter" idx="11" hasCustomPrompt="1"/>
          </p:nvPr>
        </p:nvSpPr>
        <p:spPr>
          <a:xfrm>
            <a:off x="611188" y="1916112"/>
            <a:ext cx="7993062" cy="3961159"/>
          </a:xfrm>
        </p:spPr>
        <p:txBody>
          <a:bodyPr>
            <a:normAutofit/>
          </a:bodyPr>
          <a:lstStyle>
            <a:lvl1pPr marL="0" indent="0">
              <a:buNone/>
              <a:defRPr sz="280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Descripción</a:t>
            </a:r>
            <a:endParaRPr lang="es-AR" dirty="0"/>
          </a:p>
        </p:txBody>
      </p:sp>
      <p:sp>
        <p:nvSpPr>
          <p:cNvPr id="6" name="Rounded Rectangle 5"/>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1327452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_dark">
    <p:spTree>
      <p:nvGrpSpPr>
        <p:cNvPr id="1" name=""/>
        <p:cNvGrpSpPr/>
        <p:nvPr/>
      </p:nvGrpSpPr>
      <p:grpSpPr>
        <a:xfrm>
          <a:off x="0" y="0"/>
          <a:ext cx="0" cy="0"/>
          <a:chOff x="0" y="0"/>
          <a:chExt cx="0" cy="0"/>
        </a:xfrm>
      </p:grpSpPr>
      <p:sp>
        <p:nvSpPr>
          <p:cNvPr id="7" name="Rectangle 6"/>
          <p:cNvSpPr/>
          <p:nvPr userDrawn="1"/>
        </p:nvSpPr>
        <p:spPr>
          <a:xfrm flipV="1">
            <a:off x="-474353" y="-171400"/>
            <a:ext cx="10081120" cy="7272807"/>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2" name="Date Placeholder 1"/>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20/03/2018</a:t>
            </a:fld>
            <a:endParaRPr lang="es-AR"/>
          </a:p>
        </p:txBody>
      </p:sp>
      <p:sp>
        <p:nvSpPr>
          <p:cNvPr id="3" name="Footer Placeholder 2"/>
          <p:cNvSpPr>
            <a:spLocks noGrp="1"/>
          </p:cNvSpPr>
          <p:nvPr>
            <p:ph type="ftr" sz="quarter" idx="11"/>
          </p:nvPr>
        </p:nvSpPr>
        <p:spPr>
          <a:xfrm>
            <a:off x="3124200" y="6356356"/>
            <a:ext cx="2895600" cy="365125"/>
          </a:xfrm>
          <a:prstGeom prst="rect">
            <a:avLst/>
          </a:prstGeom>
        </p:spPr>
        <p:txBody>
          <a:bodyPr/>
          <a:lstStyle/>
          <a:p>
            <a:endParaRPr lang="es-AR"/>
          </a:p>
        </p:txBody>
      </p:sp>
      <p:sp>
        <p:nvSpPr>
          <p:cNvPr id="4" name="Slide Number Placeholder 3"/>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
        <p:nvSpPr>
          <p:cNvPr id="5" name="Rounded Rectangle 4"/>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910475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ligh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20/03/2018</a:t>
            </a:fld>
            <a:endParaRPr lang="es-AR"/>
          </a:p>
        </p:txBody>
      </p:sp>
      <p:sp>
        <p:nvSpPr>
          <p:cNvPr id="3" name="Footer Placeholder 2"/>
          <p:cNvSpPr>
            <a:spLocks noGrp="1"/>
          </p:cNvSpPr>
          <p:nvPr>
            <p:ph type="ftr" sz="quarter" idx="11"/>
          </p:nvPr>
        </p:nvSpPr>
        <p:spPr>
          <a:xfrm>
            <a:off x="3124200" y="6356356"/>
            <a:ext cx="2895600" cy="365125"/>
          </a:xfrm>
          <a:prstGeom prst="rect">
            <a:avLst/>
          </a:prstGeom>
        </p:spPr>
        <p:txBody>
          <a:bodyPr/>
          <a:lstStyle/>
          <a:p>
            <a:endParaRPr lang="es-AR"/>
          </a:p>
        </p:txBody>
      </p:sp>
      <p:sp>
        <p:nvSpPr>
          <p:cNvPr id="4" name="Slide Number Placeholder 3"/>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
        <p:nvSpPr>
          <p:cNvPr id="5" name="Rounded Rectangle 4"/>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323779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clusiones">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flipV="1">
            <a:off x="-474353" y="1556796"/>
            <a:ext cx="10081120" cy="5544617"/>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6" name="Text Placeholder 4"/>
          <p:cNvSpPr>
            <a:spLocks noGrp="1"/>
          </p:cNvSpPr>
          <p:nvPr>
            <p:ph type="body" sz="quarter" idx="10" hasCustomPrompt="1"/>
          </p:nvPr>
        </p:nvSpPr>
        <p:spPr>
          <a:xfrm>
            <a:off x="216000" y="739477"/>
            <a:ext cx="8712000" cy="1223963"/>
          </a:xfrm>
          <a:noFill/>
        </p:spPr>
        <p:txBody>
          <a:bodyPr anchor="ctr">
            <a:noAutofit/>
          </a:bodyPr>
          <a:lstStyle>
            <a:lvl1pPr marL="0" indent="0" algn="r">
              <a:buNone/>
              <a:defRPr sz="4800" b="0" u="none" cap="small" baseline="0">
                <a:pattFill prst="trellis">
                  <a:fgClr>
                    <a:srgbClr val="8F001E"/>
                  </a:fgClr>
                  <a:bgClr>
                    <a:srgbClr val="640015"/>
                  </a:bgClr>
                </a:pattFill>
                <a:latin typeface="Arial Black" pitchFamily="34" charset="0"/>
              </a:defRPr>
            </a:lvl1pPr>
            <a:lvl2pPr marL="457200" indent="0">
              <a:buNone/>
              <a:defRPr sz="4000">
                <a:solidFill>
                  <a:schemeClr val="bg1"/>
                </a:solidFill>
              </a:defRPr>
            </a:lvl2pPr>
            <a:lvl3pPr marL="914400" indent="0">
              <a:buNone/>
              <a:defRPr sz="4000">
                <a:solidFill>
                  <a:schemeClr val="bg1"/>
                </a:solidFill>
              </a:defRPr>
            </a:lvl3pPr>
            <a:lvl4pPr marL="1371600" indent="0">
              <a:buNone/>
              <a:defRPr sz="4000">
                <a:solidFill>
                  <a:schemeClr val="bg1"/>
                </a:solidFill>
              </a:defRPr>
            </a:lvl4pPr>
            <a:lvl5pPr marL="1828800" indent="0">
              <a:buNone/>
              <a:defRPr sz="4000">
                <a:solidFill>
                  <a:schemeClr val="bg1"/>
                </a:solidFill>
              </a:defRPr>
            </a:lvl5pPr>
          </a:lstStyle>
          <a:p>
            <a:pPr lvl="0"/>
            <a:r>
              <a:rPr lang="en-US" dirty="0" err="1" smtClean="0"/>
              <a:t>Introducción</a:t>
            </a:r>
            <a:endParaRPr lang="es-AR" dirty="0"/>
          </a:p>
        </p:txBody>
      </p:sp>
      <p:sp>
        <p:nvSpPr>
          <p:cNvPr id="11" name="Text Placeholder 10"/>
          <p:cNvSpPr>
            <a:spLocks noGrp="1"/>
          </p:cNvSpPr>
          <p:nvPr>
            <p:ph type="body" sz="quarter" idx="11"/>
          </p:nvPr>
        </p:nvSpPr>
        <p:spPr>
          <a:xfrm>
            <a:off x="539750" y="1773245"/>
            <a:ext cx="8064500" cy="4679951"/>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s-AR" dirty="0"/>
          </a:p>
        </p:txBody>
      </p:sp>
      <p:sp>
        <p:nvSpPr>
          <p:cNvPr id="5" name="Rounded Rectangle 4"/>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4287931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20/03/2018</a:t>
            </a:fld>
            <a:endParaRPr lang="es-AR"/>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s-AR"/>
          </a:p>
        </p:txBody>
      </p:sp>
      <p:sp>
        <p:nvSpPr>
          <p:cNvPr id="7" name="Slide Number Placeholder 6"/>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
        <p:nvSpPr>
          <p:cNvPr id="8" name="Rounded Rectangle 7"/>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160753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s-AR"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s-AR" dirty="0"/>
          </a:p>
        </p:txBody>
      </p:sp>
    </p:spTree>
    <p:extLst>
      <p:ext uri="{BB962C8B-B14F-4D97-AF65-F5344CB8AC3E}">
        <p14:creationId xmlns:p14="http://schemas.microsoft.com/office/powerpoint/2010/main" val="2890375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5" r:id="rId3"/>
    <p:sldLayoutId id="2147483661" r:id="rId4"/>
    <p:sldLayoutId id="2147483651" r:id="rId5"/>
    <p:sldLayoutId id="2147483655" r:id="rId6"/>
    <p:sldLayoutId id="2147483664" r:id="rId7"/>
    <p:sldLayoutId id="2147483663" r:id="rId8"/>
    <p:sldLayoutId id="2147483652" r:id="rId9"/>
    <p:sldLayoutId id="2147483653" r:id="rId10"/>
    <p:sldLayoutId id="2147483654" r:id="rId11"/>
    <p:sldLayoutId id="2147483656" r:id="rId12"/>
    <p:sldLayoutId id="2147483657" r:id="rId13"/>
    <p:sldLayoutId id="2147483658" r:id="rId14"/>
    <p:sldLayoutId id="2147483659" r:id="rId15"/>
    <p:sldLayoutId id="2147483660" r:id="rId16"/>
  </p:sldLayoutIdLst>
  <p:timing>
    <p:tnLst>
      <p:par>
        <p:cTn id="1" dur="indefinite" restart="never" nodeType="tmRoot"/>
      </p:par>
    </p:tnLst>
  </p:timing>
  <p:txStyles>
    <p:titleStyle>
      <a:lvl1pPr algn="ctr" defTabSz="914400" rtl="0" eaLnBrk="1" latinLnBrk="0" hangingPunct="1">
        <a:spcBef>
          <a:spcPct val="0"/>
        </a:spcBef>
        <a:buNone/>
        <a:defRPr sz="4400" kern="1200" cap="small" baseline="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332656"/>
            <a:ext cx="8964488" cy="2304256"/>
          </a:xfrm>
        </p:spPr>
        <p:txBody>
          <a:bodyPr>
            <a:noAutofit/>
          </a:bodyPr>
          <a:lstStyle/>
          <a:p>
            <a:pPr algn="l"/>
            <a:r>
              <a:rPr lang="es-AR" cap="none" dirty="0" smtClean="0">
                <a:latin typeface="Verdana" pitchFamily="34" charset="0"/>
              </a:rPr>
              <a:t>Estudio de los mecanismos físicos</a:t>
            </a:r>
            <a:br>
              <a:rPr lang="es-AR" cap="none" dirty="0" smtClean="0">
                <a:latin typeface="Verdana" pitchFamily="34" charset="0"/>
              </a:rPr>
            </a:br>
            <a:r>
              <a:rPr lang="es-AR" cap="none" dirty="0" smtClean="0">
                <a:latin typeface="Verdana" pitchFamily="34" charset="0"/>
              </a:rPr>
              <a:t>asociados con el patrón de onda 3</a:t>
            </a:r>
            <a:br>
              <a:rPr lang="es-AR" cap="none" dirty="0" smtClean="0">
                <a:latin typeface="Verdana" pitchFamily="34" charset="0"/>
              </a:rPr>
            </a:br>
            <a:r>
              <a:rPr lang="es-AR" cap="none" dirty="0" smtClean="0">
                <a:latin typeface="Verdana" pitchFamily="34" charset="0"/>
              </a:rPr>
              <a:t>de la circulación atmosférica </a:t>
            </a:r>
            <a:br>
              <a:rPr lang="es-AR" cap="none" dirty="0" smtClean="0">
                <a:latin typeface="Verdana" pitchFamily="34" charset="0"/>
              </a:rPr>
            </a:br>
            <a:r>
              <a:rPr lang="es-AR" cap="none" dirty="0" smtClean="0">
                <a:latin typeface="Verdana" pitchFamily="34" charset="0"/>
              </a:rPr>
              <a:t>del HS</a:t>
            </a:r>
            <a:endParaRPr lang="es-AR" cap="none" dirty="0">
              <a:latin typeface="Verdana" pitchFamily="34" charset="0"/>
            </a:endParaRPr>
          </a:p>
        </p:txBody>
      </p:sp>
      <p:grpSp>
        <p:nvGrpSpPr>
          <p:cNvPr id="6" name="Group 5"/>
          <p:cNvGrpSpPr/>
          <p:nvPr/>
        </p:nvGrpSpPr>
        <p:grpSpPr>
          <a:xfrm>
            <a:off x="3918570" y="5356373"/>
            <a:ext cx="5112568" cy="1384995"/>
            <a:chOff x="4211960" y="4869160"/>
            <a:chExt cx="5112568" cy="1384995"/>
          </a:xfrm>
        </p:grpSpPr>
        <p:sp>
          <p:nvSpPr>
            <p:cNvPr id="3" name="TextBox 2"/>
            <p:cNvSpPr txBox="1"/>
            <p:nvPr/>
          </p:nvSpPr>
          <p:spPr>
            <a:xfrm>
              <a:off x="6084168" y="4869160"/>
              <a:ext cx="3240360" cy="1384995"/>
            </a:xfrm>
            <a:prstGeom prst="rect">
              <a:avLst/>
            </a:prstGeom>
            <a:noFill/>
          </p:spPr>
          <p:txBody>
            <a:bodyPr wrap="square" rtlCol="0">
              <a:spAutoFit/>
            </a:bodyPr>
            <a:lstStyle/>
            <a:p>
              <a:r>
                <a:rPr lang="en-US" sz="2800" dirty="0" smtClean="0">
                  <a:solidFill>
                    <a:schemeClr val="bg1"/>
                  </a:solidFill>
                </a:rPr>
                <a:t>Elio </a:t>
              </a:r>
              <a:r>
                <a:rPr lang="en-US" sz="2800" cap="small" dirty="0" err="1" smtClean="0">
                  <a:solidFill>
                    <a:schemeClr val="bg1"/>
                  </a:solidFill>
                </a:rPr>
                <a:t>Campitelli</a:t>
              </a:r>
              <a:endParaRPr lang="en-US" sz="2800" cap="small" dirty="0" smtClean="0">
                <a:solidFill>
                  <a:schemeClr val="bg1"/>
                </a:solidFill>
              </a:endParaRPr>
            </a:p>
            <a:p>
              <a:r>
                <a:rPr lang="en-US" sz="2800" dirty="0" err="1" smtClean="0">
                  <a:solidFill>
                    <a:schemeClr val="bg1"/>
                  </a:solidFill>
                </a:rPr>
                <a:t>Dra</a:t>
              </a:r>
              <a:r>
                <a:rPr lang="en-US" sz="2800" dirty="0" smtClean="0">
                  <a:solidFill>
                    <a:schemeClr val="bg1"/>
                  </a:solidFill>
                </a:rPr>
                <a:t>. Carolina </a:t>
              </a:r>
              <a:r>
                <a:rPr lang="en-US" sz="2800" cap="small" dirty="0" smtClean="0">
                  <a:solidFill>
                    <a:schemeClr val="bg1"/>
                  </a:solidFill>
                </a:rPr>
                <a:t>Vera</a:t>
              </a:r>
            </a:p>
            <a:p>
              <a:r>
                <a:rPr lang="en-US" sz="2800" dirty="0" smtClean="0">
                  <a:solidFill>
                    <a:schemeClr val="bg1"/>
                  </a:solidFill>
                </a:rPr>
                <a:t>Dr. Leandro </a:t>
              </a:r>
              <a:r>
                <a:rPr lang="en-US" sz="2800" cap="small" dirty="0" err="1" smtClean="0">
                  <a:solidFill>
                    <a:schemeClr val="bg1"/>
                  </a:solidFill>
                </a:rPr>
                <a:t>Díaz</a:t>
              </a:r>
              <a:endParaRPr lang="es-AR" sz="2800" cap="small" dirty="0">
                <a:solidFill>
                  <a:schemeClr val="bg1"/>
                </a:solidFill>
              </a:endParaRPr>
            </a:p>
          </p:txBody>
        </p:sp>
        <p:sp>
          <p:nvSpPr>
            <p:cNvPr id="5" name="TextBox 4"/>
            <p:cNvSpPr txBox="1"/>
            <p:nvPr/>
          </p:nvSpPr>
          <p:spPr>
            <a:xfrm>
              <a:off x="4211960" y="4869160"/>
              <a:ext cx="1944216" cy="1384995"/>
            </a:xfrm>
            <a:prstGeom prst="rect">
              <a:avLst/>
            </a:prstGeom>
            <a:noFill/>
          </p:spPr>
          <p:txBody>
            <a:bodyPr wrap="square" rtlCol="0">
              <a:spAutoFit/>
            </a:bodyPr>
            <a:lstStyle/>
            <a:p>
              <a:pPr algn="r"/>
              <a:r>
                <a:rPr lang="en-US" sz="2800" dirty="0" err="1" smtClean="0">
                  <a:solidFill>
                    <a:schemeClr val="bg1"/>
                  </a:solidFill>
                </a:rPr>
                <a:t>Tesista</a:t>
              </a:r>
              <a:r>
                <a:rPr lang="en-US" sz="2800" dirty="0" smtClean="0">
                  <a:solidFill>
                    <a:schemeClr val="bg1"/>
                  </a:solidFill>
                </a:rPr>
                <a:t>: </a:t>
              </a:r>
            </a:p>
            <a:p>
              <a:pPr algn="r"/>
              <a:r>
                <a:rPr lang="en-US" sz="2800" dirty="0" err="1" smtClean="0">
                  <a:solidFill>
                    <a:schemeClr val="bg1"/>
                  </a:solidFill>
                </a:rPr>
                <a:t>Directora</a:t>
              </a:r>
              <a:r>
                <a:rPr lang="en-US" sz="2800" dirty="0" smtClean="0">
                  <a:solidFill>
                    <a:schemeClr val="bg1"/>
                  </a:solidFill>
                </a:rPr>
                <a:t>:</a:t>
              </a:r>
            </a:p>
            <a:p>
              <a:pPr algn="r"/>
              <a:r>
                <a:rPr lang="en-US" sz="2800" dirty="0" err="1" smtClean="0">
                  <a:solidFill>
                    <a:schemeClr val="bg1"/>
                  </a:solidFill>
                </a:rPr>
                <a:t>Asistente</a:t>
              </a:r>
              <a:r>
                <a:rPr lang="en-US" sz="2800" dirty="0" smtClean="0">
                  <a:solidFill>
                    <a:schemeClr val="bg1"/>
                  </a:solidFill>
                </a:rPr>
                <a:t>:</a:t>
              </a:r>
              <a:endParaRPr lang="es-AR" sz="2800" cap="small" dirty="0">
                <a:solidFill>
                  <a:schemeClr val="bg1"/>
                </a:solidFill>
              </a:endParaRPr>
            </a:p>
          </p:txBody>
        </p:sp>
      </p:grpSp>
    </p:spTree>
    <p:extLst>
      <p:ext uri="{BB962C8B-B14F-4D97-AF65-F5344CB8AC3E}">
        <p14:creationId xmlns:p14="http://schemas.microsoft.com/office/powerpoint/2010/main" val="32561784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smtClean="0"/>
              <a:t>Datos</a:t>
            </a:r>
            <a:endParaRPr lang="es-AR"/>
          </a:p>
        </p:txBody>
      </p:sp>
      <p:sp>
        <p:nvSpPr>
          <p:cNvPr id="3" name="TextBox 2"/>
          <p:cNvSpPr txBox="1"/>
          <p:nvPr/>
        </p:nvSpPr>
        <p:spPr>
          <a:xfrm>
            <a:off x="575556" y="1916832"/>
            <a:ext cx="7992888" cy="3970318"/>
          </a:xfrm>
          <a:prstGeom prst="rect">
            <a:avLst/>
          </a:prstGeom>
          <a:noFill/>
        </p:spPr>
        <p:txBody>
          <a:bodyPr wrap="square" rtlCol="0">
            <a:spAutoFit/>
          </a:bodyPr>
          <a:lstStyle/>
          <a:p>
            <a:r>
              <a:rPr lang="en-US" sz="2800" b="1" dirty="0" err="1" smtClean="0"/>
              <a:t>Reanálisis</a:t>
            </a:r>
            <a:r>
              <a:rPr lang="en-US" sz="2800" b="1" dirty="0" smtClean="0"/>
              <a:t> NCEP/NCAR</a:t>
            </a:r>
            <a:r>
              <a:rPr lang="en-US" sz="2800" dirty="0" smtClean="0"/>
              <a:t> </a:t>
            </a:r>
          </a:p>
          <a:p>
            <a:pPr lvl="1"/>
            <a:r>
              <a:rPr lang="en-US" sz="2800" dirty="0" smtClean="0"/>
              <a:t>1985-2015</a:t>
            </a:r>
          </a:p>
          <a:p>
            <a:pPr lvl="1"/>
            <a:r>
              <a:rPr lang="en-US" sz="2800" dirty="0" err="1" smtClean="0"/>
              <a:t>resolución</a:t>
            </a:r>
            <a:r>
              <a:rPr lang="en-US" sz="2800" dirty="0" smtClean="0"/>
              <a:t> 2,5° x 2,5° </a:t>
            </a:r>
          </a:p>
          <a:p>
            <a:pPr lvl="1"/>
            <a:r>
              <a:rPr lang="en-US" sz="2800" dirty="0" smtClean="0"/>
              <a:t>17 </a:t>
            </a:r>
            <a:r>
              <a:rPr lang="en-US" sz="2800" dirty="0" err="1" smtClean="0"/>
              <a:t>niveles</a:t>
            </a:r>
            <a:r>
              <a:rPr lang="en-US" sz="2800" dirty="0" smtClean="0"/>
              <a:t> </a:t>
            </a:r>
            <a:r>
              <a:rPr lang="en-US" sz="2800" dirty="0" err="1" smtClean="0"/>
              <a:t>verticales</a:t>
            </a:r>
            <a:r>
              <a:rPr lang="en-US" sz="2800" dirty="0" smtClean="0"/>
              <a:t> (1000hPa a 10hPa)</a:t>
            </a:r>
          </a:p>
          <a:p>
            <a:pPr marL="285750" indent="-285750">
              <a:buFont typeface="Arial" pitchFamily="34" charset="0"/>
              <a:buChar char="•"/>
            </a:pPr>
            <a:endParaRPr lang="en-US" sz="2800" dirty="0"/>
          </a:p>
          <a:p>
            <a:r>
              <a:rPr lang="en-US" sz="2800" b="1" dirty="0" err="1" smtClean="0"/>
              <a:t>Modelo</a:t>
            </a:r>
            <a:r>
              <a:rPr lang="en-US" sz="2800" b="1" dirty="0" smtClean="0"/>
              <a:t> SPEEDY</a:t>
            </a:r>
          </a:p>
          <a:p>
            <a:pPr lvl="1"/>
            <a:r>
              <a:rPr lang="en-US" sz="2800" dirty="0" smtClean="0"/>
              <a:t>1985-2014</a:t>
            </a:r>
          </a:p>
          <a:p>
            <a:pPr lvl="1"/>
            <a:r>
              <a:rPr lang="en-US" sz="2800" dirty="0" err="1"/>
              <a:t>r</a:t>
            </a:r>
            <a:r>
              <a:rPr lang="en-US" sz="2800" dirty="0" err="1" smtClean="0"/>
              <a:t>esolución</a:t>
            </a:r>
            <a:r>
              <a:rPr lang="en-US" sz="2800" dirty="0" smtClean="0"/>
              <a:t> </a:t>
            </a:r>
            <a:r>
              <a:rPr lang="en-US" sz="2800" dirty="0" err="1" smtClean="0"/>
              <a:t>espectral</a:t>
            </a:r>
            <a:r>
              <a:rPr lang="en-US" sz="2800" dirty="0" smtClean="0"/>
              <a:t> T30 (3,75° </a:t>
            </a:r>
            <a:r>
              <a:rPr lang="en-US" sz="2800" dirty="0" smtClean="0"/>
              <a:t>x 3,75</a:t>
            </a:r>
            <a:r>
              <a:rPr lang="en-US" sz="2800" dirty="0" smtClean="0"/>
              <a:t>°) </a:t>
            </a:r>
          </a:p>
          <a:p>
            <a:pPr lvl="1"/>
            <a:r>
              <a:rPr lang="en-US" sz="2800" dirty="0" smtClean="0"/>
              <a:t>8 </a:t>
            </a:r>
            <a:r>
              <a:rPr lang="en-US" sz="2800" dirty="0" err="1" smtClean="0"/>
              <a:t>niveles</a:t>
            </a:r>
            <a:r>
              <a:rPr lang="en-US" sz="2800" dirty="0" smtClean="0"/>
              <a:t> </a:t>
            </a:r>
            <a:r>
              <a:rPr lang="en-US" sz="2800" dirty="0" err="1" smtClean="0"/>
              <a:t>verticales</a:t>
            </a:r>
            <a:r>
              <a:rPr lang="en-US" sz="2800" dirty="0" smtClean="0"/>
              <a:t> (925hPa a 30hPa)</a:t>
            </a:r>
            <a:endParaRPr lang="es-AR" sz="2800" dirty="0"/>
          </a:p>
        </p:txBody>
      </p:sp>
    </p:spTree>
    <p:extLst>
      <p:ext uri="{BB962C8B-B14F-4D97-AF65-F5344CB8AC3E}">
        <p14:creationId xmlns:p14="http://schemas.microsoft.com/office/powerpoint/2010/main" val="25450719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smtClean="0"/>
              <a:t>Metodologías</a:t>
            </a:r>
            <a:endParaRPr lang="es-AR"/>
          </a:p>
        </p:txBody>
      </p:sp>
      <p:sp>
        <p:nvSpPr>
          <p:cNvPr id="3" name="Text Placeholder 2"/>
          <p:cNvSpPr>
            <a:spLocks noGrp="1"/>
          </p:cNvSpPr>
          <p:nvPr>
            <p:ph type="body" sz="quarter" idx="11"/>
          </p:nvPr>
        </p:nvSpPr>
        <p:spPr/>
        <p:txBody>
          <a:bodyPr/>
          <a:lstStyle/>
          <a:p>
            <a:pPr marL="457200" indent="-457200">
              <a:buFont typeface="Arial" pitchFamily="34" charset="0"/>
              <a:buChar char="•"/>
            </a:pPr>
            <a:r>
              <a:rPr lang="en-US" dirty="0" smtClean="0"/>
              <a:t>Fourier.</a:t>
            </a:r>
            <a:endParaRPr lang="en-US" dirty="0" smtClean="0"/>
          </a:p>
          <a:p>
            <a:pPr marL="457200" indent="-457200">
              <a:buFont typeface="Arial" pitchFamily="34" charset="0"/>
              <a:buChar char="•"/>
            </a:pPr>
            <a:r>
              <a:rPr lang="en-US" dirty="0" smtClean="0"/>
              <a:t>Wavelets.</a:t>
            </a:r>
            <a:endParaRPr lang="en-US" dirty="0" smtClean="0"/>
          </a:p>
          <a:p>
            <a:pPr marL="457200" indent="-457200">
              <a:buFont typeface="Arial" pitchFamily="34" charset="0"/>
              <a:buChar char="•"/>
            </a:pPr>
            <a:r>
              <a:rPr lang="en-US" dirty="0" err="1" smtClean="0"/>
              <a:t>Reconstrucción</a:t>
            </a:r>
            <a:r>
              <a:rPr lang="en-US" dirty="0" smtClean="0"/>
              <a:t> </a:t>
            </a:r>
            <a:r>
              <a:rPr lang="en-US" dirty="0" smtClean="0"/>
              <a:t>de </a:t>
            </a:r>
            <a:r>
              <a:rPr lang="en-US" dirty="0" err="1" smtClean="0"/>
              <a:t>anomalías</a:t>
            </a:r>
            <a:r>
              <a:rPr lang="en-US" dirty="0" smtClean="0"/>
              <a:t> </a:t>
            </a:r>
            <a:r>
              <a:rPr lang="en-US" dirty="0" err="1" smtClean="0"/>
              <a:t>zonales</a:t>
            </a:r>
            <a:r>
              <a:rPr lang="en-US" dirty="0" smtClean="0"/>
              <a:t> de </a:t>
            </a:r>
            <a:r>
              <a:rPr lang="en-US" dirty="0" err="1" smtClean="0"/>
              <a:t>geopotencial</a:t>
            </a:r>
            <a:r>
              <a:rPr lang="en-US" dirty="0" smtClean="0"/>
              <a:t> a </a:t>
            </a:r>
            <a:r>
              <a:rPr lang="en-US" dirty="0" err="1" smtClean="0"/>
              <a:t>partir</a:t>
            </a:r>
            <a:r>
              <a:rPr lang="en-US" dirty="0" smtClean="0"/>
              <a:t> del </a:t>
            </a:r>
            <a:r>
              <a:rPr lang="en-US" dirty="0" err="1" smtClean="0"/>
              <a:t>número</a:t>
            </a:r>
            <a:r>
              <a:rPr lang="en-US" dirty="0" smtClean="0"/>
              <a:t> de </a:t>
            </a:r>
            <a:r>
              <a:rPr lang="en-US" dirty="0" err="1" smtClean="0"/>
              <a:t>onda</a:t>
            </a:r>
            <a:r>
              <a:rPr lang="en-US" dirty="0" smtClean="0"/>
              <a:t> </a:t>
            </a:r>
            <a:r>
              <a:rPr lang="en-US" dirty="0" smtClean="0"/>
              <a:t>3.</a:t>
            </a:r>
            <a:endParaRPr lang="en-US" dirty="0" smtClean="0"/>
          </a:p>
          <a:p>
            <a:pPr marL="457200" indent="-457200">
              <a:buFont typeface="Arial" pitchFamily="34" charset="0"/>
              <a:buChar char="•"/>
            </a:pPr>
            <a:r>
              <a:rPr lang="en-US" dirty="0" err="1" smtClean="0"/>
              <a:t>Regresión</a:t>
            </a:r>
            <a:r>
              <a:rPr lang="en-US" dirty="0" smtClean="0"/>
              <a:t> </a:t>
            </a:r>
            <a:r>
              <a:rPr lang="en-US" dirty="0" smtClean="0"/>
              <a:t>de </a:t>
            </a:r>
            <a:r>
              <a:rPr lang="en-US" dirty="0" err="1" smtClean="0"/>
              <a:t>campos</a:t>
            </a:r>
            <a:r>
              <a:rPr lang="en-US" dirty="0" smtClean="0"/>
              <a:t> con la </a:t>
            </a:r>
            <a:r>
              <a:rPr lang="en-US" dirty="0" err="1" smtClean="0"/>
              <a:t>amplitud</a:t>
            </a:r>
            <a:r>
              <a:rPr lang="en-US" dirty="0" smtClean="0"/>
              <a:t> media de la </a:t>
            </a:r>
            <a:r>
              <a:rPr lang="en-US" dirty="0" err="1" smtClean="0"/>
              <a:t>onda</a:t>
            </a:r>
            <a:r>
              <a:rPr lang="en-US" dirty="0" smtClean="0"/>
              <a:t> 3. </a:t>
            </a:r>
            <a:endParaRPr lang="es-AR" dirty="0"/>
          </a:p>
        </p:txBody>
      </p:sp>
    </p:spTree>
    <p:extLst>
      <p:ext uri="{BB962C8B-B14F-4D97-AF65-F5344CB8AC3E}">
        <p14:creationId xmlns:p14="http://schemas.microsoft.com/office/powerpoint/2010/main" val="2273840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smtClean="0"/>
              <a:t>Climatología</a:t>
            </a:r>
            <a:r>
              <a:rPr lang="en-US" smtClean="0"/>
              <a:t> </a:t>
            </a:r>
            <a:r>
              <a:rPr lang="en-US" err="1" smtClean="0"/>
              <a:t>Observada</a:t>
            </a:r>
            <a:endParaRPr lang="es-AR"/>
          </a:p>
        </p:txBody>
      </p:sp>
      <p:sp>
        <p:nvSpPr>
          <p:cNvPr id="4" name="Text Placeholder 3"/>
          <p:cNvSpPr>
            <a:spLocks noGrp="1"/>
          </p:cNvSpPr>
          <p:nvPr>
            <p:ph type="body" sz="quarter" idx="11"/>
          </p:nvPr>
        </p:nvSpPr>
        <p:spPr/>
        <p:txBody>
          <a:bodyPr/>
          <a:lstStyle/>
          <a:p>
            <a:endParaRPr lang="es-AR"/>
          </a:p>
        </p:txBody>
      </p:sp>
    </p:spTree>
    <p:extLst>
      <p:ext uri="{BB962C8B-B14F-4D97-AF65-F5344CB8AC3E}">
        <p14:creationId xmlns:p14="http://schemas.microsoft.com/office/powerpoint/2010/main" val="38446517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4"/>
          </p:nvPr>
        </p:nvSpPr>
        <p:spPr/>
        <p:txBody>
          <a:bodyPr>
            <a:normAutofit/>
          </a:bodyPr>
          <a:lstStyle/>
          <a:p>
            <a:r>
              <a:rPr lang="en-US" err="1" smtClean="0"/>
              <a:t>Anomalía</a:t>
            </a:r>
            <a:r>
              <a:rPr lang="en-US" smtClean="0"/>
              <a:t> zonal de </a:t>
            </a:r>
            <a:r>
              <a:rPr lang="en-US" err="1" smtClean="0"/>
              <a:t>geopotencial</a:t>
            </a:r>
            <a:endParaRPr lang="es-AR"/>
          </a:p>
        </p:txBody>
      </p:sp>
      <p:sp>
        <p:nvSpPr>
          <p:cNvPr id="12" name="Content Placeholder 11"/>
          <p:cNvSpPr>
            <a:spLocks noGrp="1"/>
          </p:cNvSpPr>
          <p:nvPr>
            <p:ph sz="quarter" idx="15"/>
          </p:nvPr>
        </p:nvSpPr>
        <p:spPr/>
        <p:txBody>
          <a:bodyPr/>
          <a:lstStyle/>
          <a:p>
            <a:r>
              <a:rPr lang="en-US" dirty="0" err="1" smtClean="0"/>
              <a:t>Anomalía</a:t>
            </a:r>
            <a:r>
              <a:rPr lang="en-US" dirty="0" smtClean="0"/>
              <a:t> zonal de la </a:t>
            </a:r>
            <a:r>
              <a:rPr lang="en-US" dirty="0" err="1" smtClean="0"/>
              <a:t>altura</a:t>
            </a:r>
            <a:r>
              <a:rPr lang="en-US" dirty="0" smtClean="0"/>
              <a:t> </a:t>
            </a:r>
            <a:r>
              <a:rPr lang="en-US" dirty="0" err="1" smtClean="0"/>
              <a:t>geopotencial</a:t>
            </a:r>
            <a:r>
              <a:rPr lang="en-US" dirty="0" smtClean="0"/>
              <a:t>. </a:t>
            </a:r>
            <a:endParaRPr lang="es-AR" dirty="0"/>
          </a:p>
        </p:txBody>
      </p:sp>
      <p:pic>
        <p:nvPicPr>
          <p:cNvPr id="2052" name="Picture 4" descr="Z:\home\elio\Documents\Tesis\fig\defensa\unnamed-chunk-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930" y="1052736"/>
            <a:ext cx="6956139" cy="4273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5069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r>
              <a:rPr lang="en-US" smtClean="0"/>
              <a:t>R</a:t>
            </a:r>
            <a:r>
              <a:rPr lang="en-US" baseline="30000" smtClean="0"/>
              <a:t>2 </a:t>
            </a:r>
            <a:endParaRPr lang="es-AR" baseline="30000"/>
          </a:p>
        </p:txBody>
      </p:sp>
      <p:sp>
        <p:nvSpPr>
          <p:cNvPr id="4" name="Content Placeholder 3"/>
          <p:cNvSpPr>
            <a:spLocks noGrp="1"/>
          </p:cNvSpPr>
          <p:nvPr>
            <p:ph sz="quarter" idx="15"/>
          </p:nvPr>
        </p:nvSpPr>
        <p:spPr/>
        <p:txBody>
          <a:bodyPr/>
          <a:lstStyle/>
          <a:p>
            <a:r>
              <a:rPr lang="en-US" dirty="0" err="1" smtClean="0"/>
              <a:t>Varianza</a:t>
            </a:r>
            <a:r>
              <a:rPr lang="en-US" dirty="0" smtClean="0"/>
              <a:t> </a:t>
            </a:r>
            <a:r>
              <a:rPr lang="en-US" dirty="0" err="1" smtClean="0"/>
              <a:t>explicada</a:t>
            </a:r>
            <a:r>
              <a:rPr lang="en-US" dirty="0" smtClean="0"/>
              <a:t> </a:t>
            </a:r>
            <a:r>
              <a:rPr lang="en-US" dirty="0" err="1" smtClean="0"/>
              <a:t>por</a:t>
            </a:r>
            <a:r>
              <a:rPr lang="en-US" dirty="0" smtClean="0"/>
              <a:t> </a:t>
            </a:r>
            <a:r>
              <a:rPr lang="en-US" dirty="0" err="1" smtClean="0"/>
              <a:t>cada</a:t>
            </a:r>
            <a:r>
              <a:rPr lang="en-US" dirty="0" smtClean="0"/>
              <a:t> </a:t>
            </a:r>
            <a:r>
              <a:rPr lang="en-US" dirty="0" err="1" smtClean="0"/>
              <a:t>número</a:t>
            </a:r>
            <a:r>
              <a:rPr lang="en-US" dirty="0" smtClean="0"/>
              <a:t> de </a:t>
            </a:r>
            <a:r>
              <a:rPr lang="en-US" dirty="0" err="1" smtClean="0"/>
              <a:t>onda</a:t>
            </a:r>
            <a:r>
              <a:rPr lang="en-US" dirty="0" smtClean="0"/>
              <a:t> </a:t>
            </a:r>
            <a:r>
              <a:rPr lang="en-US" dirty="0" err="1" smtClean="0"/>
              <a:t>planetaria</a:t>
            </a:r>
            <a:r>
              <a:rPr lang="en-US" dirty="0" smtClean="0"/>
              <a:t>.</a:t>
            </a:r>
            <a:endParaRPr lang="es-AR" dirty="0"/>
          </a:p>
        </p:txBody>
      </p:sp>
      <p:pic>
        <p:nvPicPr>
          <p:cNvPr id="4099" name="Picture 3" descr="Z:\home\elio\Documents\Tesis\fig\defensa\unnamed-chunk-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81" y="980729"/>
            <a:ext cx="8187638" cy="4548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8833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r>
              <a:rPr lang="en-US" err="1" smtClean="0"/>
              <a:t>Amplitud</a:t>
            </a:r>
            <a:endParaRPr lang="es-AR"/>
          </a:p>
        </p:txBody>
      </p:sp>
      <p:sp>
        <p:nvSpPr>
          <p:cNvPr id="4" name="Content Placeholder 3"/>
          <p:cNvSpPr>
            <a:spLocks noGrp="1"/>
          </p:cNvSpPr>
          <p:nvPr>
            <p:ph sz="quarter" idx="15"/>
          </p:nvPr>
        </p:nvSpPr>
        <p:spPr/>
        <p:txBody>
          <a:bodyPr/>
          <a:lstStyle/>
          <a:p>
            <a:r>
              <a:rPr lang="en-US" dirty="0" err="1" smtClean="0"/>
              <a:t>Amplitud</a:t>
            </a:r>
            <a:r>
              <a:rPr lang="en-US" dirty="0" smtClean="0"/>
              <a:t> de </a:t>
            </a:r>
            <a:r>
              <a:rPr lang="en-US" dirty="0" err="1" smtClean="0"/>
              <a:t>cada</a:t>
            </a:r>
            <a:r>
              <a:rPr lang="en-US" dirty="0" smtClean="0"/>
              <a:t> </a:t>
            </a:r>
            <a:r>
              <a:rPr lang="en-US" dirty="0" err="1" smtClean="0"/>
              <a:t>onda</a:t>
            </a:r>
            <a:r>
              <a:rPr lang="en-US" dirty="0" smtClean="0"/>
              <a:t> </a:t>
            </a:r>
            <a:r>
              <a:rPr lang="en-US" dirty="0" err="1" smtClean="0"/>
              <a:t>planetaria</a:t>
            </a:r>
            <a:r>
              <a:rPr lang="en-US" dirty="0" smtClean="0"/>
              <a:t>.</a:t>
            </a:r>
            <a:endParaRPr lang="es-AR" dirty="0"/>
          </a:p>
        </p:txBody>
      </p:sp>
      <p:pic>
        <p:nvPicPr>
          <p:cNvPr id="5123" name="Picture 3" descr="Z:\home\elio\Documents\Tesis\fig\defensa\unnamed-chunk-1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81" y="980733"/>
            <a:ext cx="8187638" cy="4529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1774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dirty="0" err="1" smtClean="0"/>
              <a:t>Anomalía</a:t>
            </a:r>
            <a:r>
              <a:rPr lang="en-US" dirty="0" smtClean="0"/>
              <a:t> zonal </a:t>
            </a:r>
            <a:r>
              <a:rPr lang="en-US" dirty="0" smtClean="0"/>
              <a:t>de </a:t>
            </a:r>
            <a:r>
              <a:rPr lang="en-US" dirty="0" err="1" smtClean="0"/>
              <a:t>amplitud</a:t>
            </a:r>
            <a:endParaRPr lang="es-AR" dirty="0"/>
          </a:p>
        </p:txBody>
      </p:sp>
      <p:sp>
        <p:nvSpPr>
          <p:cNvPr id="5" name="Content Placeholder 4"/>
          <p:cNvSpPr>
            <a:spLocks noGrp="1"/>
          </p:cNvSpPr>
          <p:nvPr>
            <p:ph sz="quarter" idx="15"/>
          </p:nvPr>
        </p:nvSpPr>
        <p:spPr>
          <a:xfrm>
            <a:off x="1835698" y="5733261"/>
            <a:ext cx="5472606" cy="936625"/>
          </a:xfrm>
        </p:spPr>
        <p:txBody>
          <a:bodyPr/>
          <a:lstStyle/>
          <a:p>
            <a:r>
              <a:rPr lang="en-US" err="1" smtClean="0"/>
              <a:t>Anomalías</a:t>
            </a:r>
            <a:r>
              <a:rPr lang="en-US" smtClean="0"/>
              <a:t> </a:t>
            </a:r>
            <a:r>
              <a:rPr lang="en-US" err="1" smtClean="0"/>
              <a:t>zonales</a:t>
            </a:r>
            <a:r>
              <a:rPr lang="en-US" smtClean="0"/>
              <a:t> de la </a:t>
            </a:r>
            <a:r>
              <a:rPr lang="en-US" err="1" smtClean="0"/>
              <a:t>amplitud</a:t>
            </a:r>
            <a:r>
              <a:rPr lang="en-US" smtClean="0"/>
              <a:t> de la QS3 </a:t>
            </a:r>
            <a:r>
              <a:rPr lang="en-US" err="1" smtClean="0"/>
              <a:t>usando</a:t>
            </a:r>
            <a:r>
              <a:rPr lang="en-US" smtClean="0"/>
              <a:t> wavelets.</a:t>
            </a:r>
            <a:endParaRPr lang="es-AR"/>
          </a:p>
        </p:txBody>
      </p:sp>
      <p:pic>
        <p:nvPicPr>
          <p:cNvPr id="11266" name="Picture 2" descr="Z:\home\elio\Documents\Tesis\fig\defensa\unnamed-chunk-2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54" y="1196753"/>
            <a:ext cx="8266892" cy="399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5343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Box 85"/>
          <p:cNvSpPr txBox="1"/>
          <p:nvPr/>
        </p:nvSpPr>
        <p:spPr>
          <a:xfrm>
            <a:off x="2442991" y="393686"/>
            <a:ext cx="4536504" cy="646331"/>
          </a:xfrm>
          <a:prstGeom prst="rect">
            <a:avLst/>
          </a:prstGeom>
          <a:noFill/>
        </p:spPr>
        <p:txBody>
          <a:bodyPr wrap="square" rtlCol="0">
            <a:spAutoFit/>
          </a:bodyPr>
          <a:lstStyle/>
          <a:p>
            <a:pPr algn="ctr"/>
            <a:r>
              <a:rPr lang="en-US" sz="3600" cap="small" err="1" smtClean="0">
                <a:solidFill>
                  <a:srgbClr val="8F001E"/>
                </a:solidFill>
                <a:latin typeface="+mj-lt"/>
              </a:rPr>
              <a:t>Método</a:t>
            </a:r>
            <a:r>
              <a:rPr lang="en-US" sz="3600" cap="small" smtClean="0">
                <a:solidFill>
                  <a:srgbClr val="8F001E"/>
                </a:solidFill>
                <a:latin typeface="+mj-lt"/>
              </a:rPr>
              <a:t> AM</a:t>
            </a:r>
            <a:endParaRPr lang="es-AR" sz="3600" cap="small">
              <a:solidFill>
                <a:srgbClr val="8F001E"/>
              </a:solidFill>
              <a:latin typeface="+mj-lt"/>
            </a:endParaRPr>
          </a:p>
        </p:txBody>
      </p:sp>
      <p:sp>
        <p:nvSpPr>
          <p:cNvPr id="87" name="TextBox 86"/>
          <p:cNvSpPr txBox="1"/>
          <p:nvPr/>
        </p:nvSpPr>
        <p:spPr>
          <a:xfrm>
            <a:off x="2442991" y="3218361"/>
            <a:ext cx="4536504" cy="646331"/>
          </a:xfrm>
          <a:prstGeom prst="rect">
            <a:avLst/>
          </a:prstGeom>
          <a:noFill/>
        </p:spPr>
        <p:txBody>
          <a:bodyPr wrap="square" rtlCol="0">
            <a:spAutoFit/>
          </a:bodyPr>
          <a:lstStyle/>
          <a:p>
            <a:pPr algn="ctr"/>
            <a:r>
              <a:rPr lang="en-US" sz="3600" cap="small" err="1" smtClean="0">
                <a:solidFill>
                  <a:srgbClr val="8F001E"/>
                </a:solidFill>
                <a:latin typeface="+mj-lt"/>
              </a:rPr>
              <a:t>Método</a:t>
            </a:r>
            <a:r>
              <a:rPr lang="en-US" sz="3600" cap="small" smtClean="0">
                <a:solidFill>
                  <a:srgbClr val="8F001E"/>
                </a:solidFill>
                <a:latin typeface="+mj-lt"/>
              </a:rPr>
              <a:t> MA</a:t>
            </a:r>
            <a:endParaRPr lang="es-AR" sz="3600" cap="small">
              <a:solidFill>
                <a:srgbClr val="8F001E"/>
              </a:solidFill>
              <a:latin typeface="+mj-lt"/>
            </a:endParaRPr>
          </a:p>
        </p:txBody>
      </p:sp>
      <p:grpSp>
        <p:nvGrpSpPr>
          <p:cNvPr id="10" name="Group 9"/>
          <p:cNvGrpSpPr/>
          <p:nvPr/>
        </p:nvGrpSpPr>
        <p:grpSpPr>
          <a:xfrm>
            <a:off x="750811" y="1196752"/>
            <a:ext cx="7642395" cy="1876171"/>
            <a:chOff x="750811" y="1196752"/>
            <a:chExt cx="7642395" cy="1876171"/>
          </a:xfrm>
        </p:grpSpPr>
        <p:sp>
          <p:nvSpPr>
            <p:cNvPr id="2" name="Rounded Rectangle 1"/>
            <p:cNvSpPr/>
            <p:nvPr/>
          </p:nvSpPr>
          <p:spPr>
            <a:xfrm>
              <a:off x="750811" y="1196752"/>
              <a:ext cx="1872208" cy="792088"/>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Rounded Rectangle 3"/>
            <p:cNvSpPr/>
            <p:nvPr/>
          </p:nvSpPr>
          <p:spPr>
            <a:xfrm>
              <a:off x="750811" y="2280835"/>
              <a:ext cx="1872208" cy="792088"/>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TextBox 2"/>
            <p:cNvSpPr txBox="1"/>
            <p:nvPr/>
          </p:nvSpPr>
          <p:spPr>
            <a:xfrm>
              <a:off x="1074847" y="1300409"/>
              <a:ext cx="1224136" cy="584775"/>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a:t>Z</a:t>
              </a:r>
              <a:r>
                <a:rPr lang="en-US" baseline="-25000"/>
                <a:t>1</a:t>
              </a:r>
              <a:endParaRPr lang="es-AR" baseline="-25000"/>
            </a:p>
          </p:txBody>
        </p:sp>
        <p:sp>
          <p:nvSpPr>
            <p:cNvPr id="5" name="TextBox 4"/>
            <p:cNvSpPr txBox="1"/>
            <p:nvPr/>
          </p:nvSpPr>
          <p:spPr>
            <a:xfrm>
              <a:off x="1074847" y="2384492"/>
              <a:ext cx="1224136" cy="584775"/>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a:t>Z</a:t>
              </a:r>
              <a:r>
                <a:rPr lang="en-US" baseline="-25000"/>
                <a:t>2</a:t>
              </a:r>
              <a:endParaRPr lang="es-AR" baseline="-25000"/>
            </a:p>
          </p:txBody>
        </p:sp>
        <p:grpSp>
          <p:nvGrpSpPr>
            <p:cNvPr id="8" name="Group 7"/>
            <p:cNvGrpSpPr/>
            <p:nvPr/>
          </p:nvGrpSpPr>
          <p:grpSpPr>
            <a:xfrm>
              <a:off x="3775147" y="1738793"/>
              <a:ext cx="1872208" cy="792088"/>
              <a:chOff x="3775147" y="1816750"/>
              <a:chExt cx="1872208" cy="792088"/>
            </a:xfrm>
          </p:grpSpPr>
          <p:sp>
            <p:nvSpPr>
              <p:cNvPr id="25" name="Rounded Rectangle 24"/>
              <p:cNvSpPr/>
              <p:nvPr/>
            </p:nvSpPr>
            <p:spPr>
              <a:xfrm>
                <a:off x="3775147" y="1816750"/>
                <a:ext cx="1872208" cy="792088"/>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6" name="TextBox 25"/>
              <p:cNvSpPr txBox="1"/>
              <p:nvPr/>
            </p:nvSpPr>
            <p:spPr>
              <a:xfrm>
                <a:off x="4099183" y="1920407"/>
                <a:ext cx="1224136" cy="584775"/>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a:t>Z</a:t>
                </a:r>
                <a:endParaRPr lang="es-AR"/>
              </a:p>
            </p:txBody>
          </p:sp>
        </p:grpSp>
        <p:cxnSp>
          <p:nvCxnSpPr>
            <p:cNvPr id="35" name="Straight Arrow Connector 34"/>
            <p:cNvCxnSpPr>
              <a:endCxn id="43" idx="1"/>
            </p:cNvCxnSpPr>
            <p:nvPr/>
          </p:nvCxnSpPr>
          <p:spPr>
            <a:xfrm>
              <a:off x="5647355" y="2134837"/>
              <a:ext cx="873643" cy="0"/>
            </a:xfrm>
            <a:prstGeom prst="straightConnector1">
              <a:avLst/>
            </a:prstGeom>
            <a:ln w="38100">
              <a:solidFill>
                <a:srgbClr val="8F001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6520998" y="1738793"/>
              <a:ext cx="1872208" cy="792088"/>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4" name="TextBox 43"/>
            <p:cNvSpPr txBox="1"/>
            <p:nvPr/>
          </p:nvSpPr>
          <p:spPr>
            <a:xfrm>
              <a:off x="6845034" y="1842450"/>
              <a:ext cx="1224136" cy="584775"/>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smtClean="0"/>
                <a:t>A</a:t>
              </a:r>
              <a:endParaRPr lang="es-AR"/>
            </a:p>
          </p:txBody>
        </p:sp>
        <p:cxnSp>
          <p:nvCxnSpPr>
            <p:cNvPr id="81" name="Straight Connector 80"/>
            <p:cNvCxnSpPr/>
            <p:nvPr/>
          </p:nvCxnSpPr>
          <p:spPr>
            <a:xfrm>
              <a:off x="4531231" y="1830076"/>
              <a:ext cx="36004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277082" y="1830076"/>
              <a:ext cx="36004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2" idx="3"/>
            </p:cNvCxnSpPr>
            <p:nvPr/>
          </p:nvCxnSpPr>
          <p:spPr>
            <a:xfrm>
              <a:off x="2623019" y="1592796"/>
              <a:ext cx="1152128" cy="542041"/>
            </a:xfrm>
            <a:prstGeom prst="bentConnector3">
              <a:avLst/>
            </a:prstGeom>
            <a:ln w="38100">
              <a:solidFill>
                <a:srgbClr val="8F001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4" idx="3"/>
            </p:cNvCxnSpPr>
            <p:nvPr/>
          </p:nvCxnSpPr>
          <p:spPr>
            <a:xfrm flipV="1">
              <a:off x="2623019" y="2134837"/>
              <a:ext cx="1152128" cy="542042"/>
            </a:xfrm>
            <a:prstGeom prst="bentConnector3">
              <a:avLst/>
            </a:prstGeom>
            <a:ln w="38100">
              <a:solidFill>
                <a:srgbClr val="8F001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750811" y="4157459"/>
            <a:ext cx="7642395" cy="1863148"/>
            <a:chOff x="750811" y="4157459"/>
            <a:chExt cx="7642395" cy="1863148"/>
          </a:xfrm>
        </p:grpSpPr>
        <p:sp>
          <p:nvSpPr>
            <p:cNvPr id="55" name="Rounded Rectangle 54"/>
            <p:cNvSpPr/>
            <p:nvPr/>
          </p:nvSpPr>
          <p:spPr>
            <a:xfrm>
              <a:off x="3775147" y="4159173"/>
              <a:ext cx="1872208" cy="792089"/>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5" name="Rounded Rectangle 74"/>
            <p:cNvSpPr/>
            <p:nvPr/>
          </p:nvSpPr>
          <p:spPr>
            <a:xfrm>
              <a:off x="3775147" y="5228518"/>
              <a:ext cx="1872208" cy="792089"/>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6" name="Rounded Rectangle 45"/>
            <p:cNvSpPr/>
            <p:nvPr/>
          </p:nvSpPr>
          <p:spPr>
            <a:xfrm>
              <a:off x="750811" y="4157459"/>
              <a:ext cx="1872208" cy="792089"/>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7" name="TextBox 46"/>
            <p:cNvSpPr txBox="1"/>
            <p:nvPr/>
          </p:nvSpPr>
          <p:spPr>
            <a:xfrm>
              <a:off x="1074847" y="4261116"/>
              <a:ext cx="1224136" cy="584775"/>
            </a:xfrm>
            <a:prstGeom prst="rect">
              <a:avLst/>
            </a:prstGeom>
            <a:noFill/>
          </p:spPr>
          <p:txBody>
            <a:bodyPr wrap="square" rtlCol="0">
              <a:spAutoFit/>
            </a:bodyPr>
            <a:lstStyle/>
            <a:p>
              <a:pPr algn="ctr"/>
              <a:r>
                <a:rPr lang="en-US" sz="3200" smtClean="0">
                  <a:solidFill>
                    <a:schemeClr val="bg1"/>
                  </a:solidFill>
                  <a:latin typeface="+mj-lt"/>
                </a:rPr>
                <a:t>Z</a:t>
              </a:r>
              <a:r>
                <a:rPr lang="en-US" sz="3200" baseline="-25000" smtClean="0">
                  <a:solidFill>
                    <a:schemeClr val="bg1"/>
                  </a:solidFill>
                  <a:latin typeface="+mj-lt"/>
                </a:rPr>
                <a:t>1</a:t>
              </a:r>
              <a:endParaRPr lang="es-AR" sz="3200" baseline="-25000">
                <a:solidFill>
                  <a:schemeClr val="bg1"/>
                </a:solidFill>
                <a:latin typeface="+mj-lt"/>
              </a:endParaRPr>
            </a:p>
          </p:txBody>
        </p:sp>
        <p:cxnSp>
          <p:nvCxnSpPr>
            <p:cNvPr id="54" name="Straight Arrow Connector 53"/>
            <p:cNvCxnSpPr>
              <a:stCxn id="46" idx="3"/>
              <a:endCxn id="55" idx="1"/>
            </p:cNvCxnSpPr>
            <p:nvPr/>
          </p:nvCxnSpPr>
          <p:spPr>
            <a:xfrm>
              <a:off x="2623019" y="4553503"/>
              <a:ext cx="1152128" cy="1714"/>
            </a:xfrm>
            <a:prstGeom prst="straightConnector1">
              <a:avLst/>
            </a:prstGeom>
            <a:ln w="38100">
              <a:solidFill>
                <a:srgbClr val="8F001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65157" y="4266540"/>
              <a:ext cx="1692188" cy="584775"/>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smtClean="0"/>
                <a:t>A</a:t>
              </a:r>
              <a:r>
                <a:rPr lang="en-US" baseline="-25000" smtClean="0"/>
                <a:t>1</a:t>
              </a:r>
              <a:endParaRPr lang="es-AR" baseline="-25000"/>
            </a:p>
          </p:txBody>
        </p:sp>
        <p:sp>
          <p:nvSpPr>
            <p:cNvPr id="64" name="Rounded Rectangle 63"/>
            <p:cNvSpPr/>
            <p:nvPr/>
          </p:nvSpPr>
          <p:spPr>
            <a:xfrm>
              <a:off x="6520998" y="4693846"/>
              <a:ext cx="1872208" cy="792089"/>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6" name="TextBox 65"/>
            <p:cNvSpPr txBox="1"/>
            <p:nvPr/>
          </p:nvSpPr>
          <p:spPr>
            <a:xfrm>
              <a:off x="6845034" y="4797502"/>
              <a:ext cx="1224136" cy="584775"/>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smtClean="0"/>
                <a:t>A</a:t>
              </a:r>
              <a:endParaRPr lang="es-AR"/>
            </a:p>
          </p:txBody>
        </p:sp>
        <p:sp>
          <p:nvSpPr>
            <p:cNvPr id="72" name="Rounded Rectangle 71"/>
            <p:cNvSpPr/>
            <p:nvPr/>
          </p:nvSpPr>
          <p:spPr>
            <a:xfrm>
              <a:off x="750811" y="5228518"/>
              <a:ext cx="1872208" cy="792089"/>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3" name="TextBox 72"/>
            <p:cNvSpPr txBox="1"/>
            <p:nvPr/>
          </p:nvSpPr>
          <p:spPr>
            <a:xfrm>
              <a:off x="1074847" y="5332176"/>
              <a:ext cx="1224136" cy="584775"/>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smtClean="0"/>
                <a:t>Z</a:t>
              </a:r>
              <a:r>
                <a:rPr lang="en-US" baseline="-25000" smtClean="0"/>
                <a:t>2</a:t>
              </a:r>
              <a:endParaRPr lang="es-AR" baseline="-25000"/>
            </a:p>
          </p:txBody>
        </p:sp>
        <p:cxnSp>
          <p:nvCxnSpPr>
            <p:cNvPr id="74" name="Straight Arrow Connector 73"/>
            <p:cNvCxnSpPr>
              <a:stCxn id="72" idx="3"/>
              <a:endCxn id="75" idx="1"/>
            </p:cNvCxnSpPr>
            <p:nvPr/>
          </p:nvCxnSpPr>
          <p:spPr>
            <a:xfrm>
              <a:off x="2623019" y="5624563"/>
              <a:ext cx="1152128" cy="0"/>
            </a:xfrm>
            <a:prstGeom prst="straightConnector1">
              <a:avLst/>
            </a:prstGeom>
            <a:ln w="38100">
              <a:solidFill>
                <a:srgbClr val="8F001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4099183" y="5337599"/>
              <a:ext cx="1224136" cy="584775"/>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smtClean="0"/>
                <a:t>A</a:t>
              </a:r>
              <a:r>
                <a:rPr lang="en-US" baseline="-25000" smtClean="0"/>
                <a:t>2</a:t>
              </a:r>
              <a:endParaRPr lang="es-AR" baseline="-25000"/>
            </a:p>
          </p:txBody>
        </p:sp>
        <p:cxnSp>
          <p:nvCxnSpPr>
            <p:cNvPr id="83" name="Straight Connector 82"/>
            <p:cNvCxnSpPr/>
            <p:nvPr/>
          </p:nvCxnSpPr>
          <p:spPr>
            <a:xfrm>
              <a:off x="7277082" y="4834756"/>
              <a:ext cx="36004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55" idx="3"/>
              <a:endCxn id="64" idx="1"/>
            </p:cNvCxnSpPr>
            <p:nvPr/>
          </p:nvCxnSpPr>
          <p:spPr>
            <a:xfrm>
              <a:off x="5647355" y="4555217"/>
              <a:ext cx="873643" cy="534673"/>
            </a:xfrm>
            <a:prstGeom prst="bentConnector3">
              <a:avLst/>
            </a:prstGeom>
            <a:ln w="38100">
              <a:solidFill>
                <a:srgbClr val="8F001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75" idx="3"/>
              <a:endCxn id="64" idx="1"/>
            </p:cNvCxnSpPr>
            <p:nvPr/>
          </p:nvCxnSpPr>
          <p:spPr>
            <a:xfrm flipV="1">
              <a:off x="5647355" y="5089890"/>
              <a:ext cx="873643" cy="534673"/>
            </a:xfrm>
            <a:prstGeom prst="bentConnector3">
              <a:avLst/>
            </a:prstGeom>
            <a:ln w="38100">
              <a:solidFill>
                <a:srgbClr val="8F001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36407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normAutofit/>
          </a:bodyPr>
          <a:lstStyle/>
          <a:p>
            <a:r>
              <a:rPr lang="en-US" err="1" smtClean="0"/>
              <a:t>Estacionariedad</a:t>
            </a:r>
            <a:endParaRPr lang="es-AR"/>
          </a:p>
        </p:txBody>
      </p:sp>
      <p:sp>
        <p:nvSpPr>
          <p:cNvPr id="6" name="Content Placeholder 5"/>
          <p:cNvSpPr>
            <a:spLocks noGrp="1"/>
          </p:cNvSpPr>
          <p:nvPr>
            <p:ph sz="quarter" idx="15"/>
          </p:nvPr>
        </p:nvSpPr>
        <p:spPr>
          <a:xfrm>
            <a:off x="179514" y="5733261"/>
            <a:ext cx="8784974" cy="936625"/>
          </a:xfrm>
        </p:spPr>
        <p:txBody>
          <a:bodyPr/>
          <a:lstStyle/>
          <a:p>
            <a:r>
              <a:rPr lang="en-US" err="1" smtClean="0"/>
              <a:t>Cociente</a:t>
            </a:r>
            <a:r>
              <a:rPr lang="en-US" smtClean="0"/>
              <a:t> entre media de la </a:t>
            </a:r>
            <a:r>
              <a:rPr lang="en-US" err="1" smtClean="0"/>
              <a:t>amplitud</a:t>
            </a:r>
            <a:r>
              <a:rPr lang="en-US" smtClean="0"/>
              <a:t> y </a:t>
            </a:r>
            <a:r>
              <a:rPr lang="en-US" err="1" smtClean="0"/>
              <a:t>amplitud</a:t>
            </a:r>
            <a:r>
              <a:rPr lang="en-US" smtClean="0"/>
              <a:t> de la media </a:t>
            </a:r>
            <a:r>
              <a:rPr lang="en-US" err="1" smtClean="0"/>
              <a:t>climatológica</a:t>
            </a:r>
            <a:r>
              <a:rPr lang="en-US" smtClean="0"/>
              <a:t>.</a:t>
            </a:r>
          </a:p>
          <a:p>
            <a:r>
              <a:rPr lang="en-US" smtClean="0"/>
              <a:t>1 = </a:t>
            </a:r>
            <a:r>
              <a:rPr lang="en-US" err="1" smtClean="0"/>
              <a:t>perfectamente</a:t>
            </a:r>
            <a:r>
              <a:rPr lang="en-US" smtClean="0"/>
              <a:t> </a:t>
            </a:r>
            <a:r>
              <a:rPr lang="en-US" err="1" smtClean="0"/>
              <a:t>estacionario</a:t>
            </a:r>
            <a:r>
              <a:rPr lang="en-US" smtClean="0"/>
              <a:t>; 0 = no </a:t>
            </a:r>
            <a:r>
              <a:rPr lang="en-US" err="1" smtClean="0"/>
              <a:t>estacionario</a:t>
            </a:r>
            <a:r>
              <a:rPr lang="en-US" smtClean="0"/>
              <a:t>. </a:t>
            </a:r>
            <a:endParaRPr lang="es-AR"/>
          </a:p>
        </p:txBody>
      </p:sp>
      <p:pic>
        <p:nvPicPr>
          <p:cNvPr id="12290" name="Picture 2" descr="Z:\home\elio\Documents\Tesis\fig\defensa\unnamed-chunk-2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54" y="1196755"/>
            <a:ext cx="8266892" cy="401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3879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dirty="0" smtClean="0"/>
              <a:t>Wavelets</a:t>
            </a:r>
            <a:endParaRPr lang="es-AR" dirty="0"/>
          </a:p>
        </p:txBody>
      </p:sp>
      <p:sp>
        <p:nvSpPr>
          <p:cNvPr id="4" name="Text Placeholder 2"/>
          <p:cNvSpPr txBox="1">
            <a:spLocks/>
          </p:cNvSpPr>
          <p:nvPr/>
        </p:nvSpPr>
        <p:spPr>
          <a:xfrm>
            <a:off x="539750" y="1052736"/>
            <a:ext cx="8064500" cy="467995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err="1" smtClean="0">
                <a:solidFill>
                  <a:schemeClr val="bg1"/>
                </a:solidFill>
              </a:rPr>
              <a:t>Complementa</a:t>
            </a:r>
            <a:r>
              <a:rPr lang="en-US" sz="2800" dirty="0" smtClean="0">
                <a:solidFill>
                  <a:schemeClr val="bg1"/>
                </a:solidFill>
              </a:rPr>
              <a:t> </a:t>
            </a:r>
            <a:r>
              <a:rPr lang="en-US" sz="2800" dirty="0" smtClean="0">
                <a:solidFill>
                  <a:schemeClr val="bg1"/>
                </a:solidFill>
              </a:rPr>
              <a:t>el </a:t>
            </a:r>
            <a:r>
              <a:rPr lang="en-US" sz="2800" dirty="0" err="1" smtClean="0">
                <a:solidFill>
                  <a:schemeClr val="bg1"/>
                </a:solidFill>
              </a:rPr>
              <a:t>análisis</a:t>
            </a:r>
            <a:r>
              <a:rPr lang="en-US" sz="2800" dirty="0" smtClean="0">
                <a:solidFill>
                  <a:schemeClr val="bg1"/>
                </a:solidFill>
              </a:rPr>
              <a:t> </a:t>
            </a:r>
            <a:r>
              <a:rPr lang="en-US" sz="2800" dirty="0" err="1" smtClean="0">
                <a:solidFill>
                  <a:schemeClr val="bg1"/>
                </a:solidFill>
              </a:rPr>
              <a:t>basado</a:t>
            </a:r>
            <a:r>
              <a:rPr lang="en-US" sz="2800" dirty="0" smtClean="0">
                <a:solidFill>
                  <a:schemeClr val="bg1"/>
                </a:solidFill>
              </a:rPr>
              <a:t> en </a:t>
            </a:r>
            <a:r>
              <a:rPr lang="en-US" sz="2800" dirty="0" smtClean="0">
                <a:solidFill>
                  <a:schemeClr val="bg1"/>
                </a:solidFill>
              </a:rPr>
              <a:t>Fourier.</a:t>
            </a:r>
            <a:endParaRPr lang="en-US" sz="2800" dirty="0" smtClean="0">
              <a:solidFill>
                <a:schemeClr val="bg1"/>
              </a:solidFill>
            </a:endParaRPr>
          </a:p>
          <a:p>
            <a:r>
              <a:rPr lang="es-AR" sz="2800" dirty="0" smtClean="0">
                <a:solidFill>
                  <a:schemeClr val="bg1"/>
                </a:solidFill>
              </a:rPr>
              <a:t>Permite</a:t>
            </a:r>
            <a:r>
              <a:rPr lang="en-US" sz="2800" dirty="0" smtClean="0">
                <a:solidFill>
                  <a:schemeClr val="bg1"/>
                </a:solidFill>
              </a:rPr>
              <a:t> </a:t>
            </a:r>
            <a:r>
              <a:rPr lang="en-US" sz="2800" dirty="0" err="1" smtClean="0">
                <a:solidFill>
                  <a:schemeClr val="bg1"/>
                </a:solidFill>
              </a:rPr>
              <a:t>analizar</a:t>
            </a:r>
            <a:r>
              <a:rPr lang="en-US" sz="2800" dirty="0" smtClean="0">
                <a:solidFill>
                  <a:schemeClr val="bg1"/>
                </a:solidFill>
              </a:rPr>
              <a:t> la </a:t>
            </a:r>
            <a:r>
              <a:rPr lang="en-US" sz="2800" dirty="0" err="1" smtClean="0">
                <a:solidFill>
                  <a:schemeClr val="bg1"/>
                </a:solidFill>
              </a:rPr>
              <a:t>variación</a:t>
            </a:r>
            <a:r>
              <a:rPr lang="en-US" sz="2800" dirty="0" smtClean="0">
                <a:solidFill>
                  <a:schemeClr val="bg1"/>
                </a:solidFill>
              </a:rPr>
              <a:t> zonal de la </a:t>
            </a:r>
            <a:r>
              <a:rPr lang="en-US" sz="2800" dirty="0" err="1" smtClean="0">
                <a:solidFill>
                  <a:schemeClr val="bg1"/>
                </a:solidFill>
              </a:rPr>
              <a:t>amplitud</a:t>
            </a:r>
            <a:r>
              <a:rPr lang="en-US" sz="2800" dirty="0" smtClean="0">
                <a:solidFill>
                  <a:schemeClr val="bg1"/>
                </a:solidFill>
              </a:rPr>
              <a:t> de </a:t>
            </a:r>
            <a:r>
              <a:rPr lang="en-US" sz="2800" dirty="0" err="1" smtClean="0">
                <a:solidFill>
                  <a:schemeClr val="bg1"/>
                </a:solidFill>
              </a:rPr>
              <a:t>las</a:t>
            </a:r>
            <a:r>
              <a:rPr lang="en-US" sz="2800" dirty="0" smtClean="0">
                <a:solidFill>
                  <a:schemeClr val="bg1"/>
                </a:solidFill>
              </a:rPr>
              <a:t> </a:t>
            </a:r>
            <a:r>
              <a:rPr lang="en-US" sz="2800" dirty="0" err="1" smtClean="0">
                <a:solidFill>
                  <a:schemeClr val="bg1"/>
                </a:solidFill>
              </a:rPr>
              <a:t>ondas</a:t>
            </a:r>
            <a:r>
              <a:rPr lang="en-US" sz="2800" dirty="0" smtClean="0">
                <a:solidFill>
                  <a:schemeClr val="bg1"/>
                </a:solidFill>
              </a:rPr>
              <a:t> </a:t>
            </a:r>
            <a:r>
              <a:rPr lang="en-US" sz="2800" dirty="0" err="1" smtClean="0">
                <a:solidFill>
                  <a:schemeClr val="bg1"/>
                </a:solidFill>
              </a:rPr>
              <a:t>planetarias</a:t>
            </a:r>
            <a:r>
              <a:rPr lang="en-US" sz="2800" dirty="0">
                <a:solidFill>
                  <a:schemeClr val="bg1"/>
                </a:solidFill>
              </a:rPr>
              <a:t>.</a:t>
            </a:r>
            <a:endParaRPr lang="en-US" sz="2800" dirty="0" smtClean="0">
              <a:solidFill>
                <a:schemeClr val="bg1"/>
              </a:solidFill>
            </a:endParaRPr>
          </a:p>
          <a:p>
            <a:r>
              <a:rPr lang="en-US" sz="2800" dirty="0" err="1">
                <a:solidFill>
                  <a:schemeClr val="bg1"/>
                </a:solidFill>
              </a:rPr>
              <a:t>E</a:t>
            </a:r>
            <a:r>
              <a:rPr lang="en-US" sz="2800" dirty="0" err="1" smtClean="0">
                <a:solidFill>
                  <a:schemeClr val="bg1"/>
                </a:solidFill>
              </a:rPr>
              <a:t>sta</a:t>
            </a:r>
            <a:r>
              <a:rPr lang="en-US" sz="2800" dirty="0" smtClean="0">
                <a:solidFill>
                  <a:schemeClr val="bg1"/>
                </a:solidFill>
              </a:rPr>
              <a:t> </a:t>
            </a:r>
            <a:r>
              <a:rPr lang="en-US" sz="2800" dirty="0" err="1" smtClean="0">
                <a:solidFill>
                  <a:schemeClr val="bg1"/>
                </a:solidFill>
              </a:rPr>
              <a:t>variación</a:t>
            </a:r>
            <a:r>
              <a:rPr lang="en-US" sz="2800" dirty="0" smtClean="0">
                <a:solidFill>
                  <a:schemeClr val="bg1"/>
                </a:solidFill>
              </a:rPr>
              <a:t> </a:t>
            </a:r>
            <a:r>
              <a:rPr lang="en-US" sz="2800" dirty="0" err="1" smtClean="0">
                <a:solidFill>
                  <a:schemeClr val="bg1"/>
                </a:solidFill>
              </a:rPr>
              <a:t>es</a:t>
            </a:r>
            <a:r>
              <a:rPr lang="en-US" sz="2800" dirty="0" smtClean="0">
                <a:solidFill>
                  <a:schemeClr val="bg1"/>
                </a:solidFill>
              </a:rPr>
              <a:t> del 10% de la </a:t>
            </a:r>
            <a:r>
              <a:rPr lang="en-US" sz="2800" dirty="0" err="1" smtClean="0">
                <a:solidFill>
                  <a:schemeClr val="bg1"/>
                </a:solidFill>
              </a:rPr>
              <a:t>amplitud</a:t>
            </a:r>
            <a:r>
              <a:rPr lang="en-US" sz="2800" dirty="0" smtClean="0">
                <a:solidFill>
                  <a:schemeClr val="bg1"/>
                </a:solidFill>
              </a:rPr>
              <a:t> </a:t>
            </a:r>
            <a:r>
              <a:rPr lang="en-US" sz="2800" dirty="0" smtClean="0">
                <a:solidFill>
                  <a:schemeClr val="bg1"/>
                </a:solidFill>
              </a:rPr>
              <a:t>media.</a:t>
            </a:r>
            <a:endParaRPr lang="en-US" sz="2800" dirty="0" smtClean="0">
              <a:solidFill>
                <a:schemeClr val="bg1"/>
              </a:solidFill>
            </a:endParaRPr>
          </a:p>
          <a:p>
            <a:r>
              <a:rPr lang="en-US" sz="2800" dirty="0" smtClean="0">
                <a:solidFill>
                  <a:schemeClr val="bg1"/>
                </a:solidFill>
              </a:rPr>
              <a:t>En </a:t>
            </a:r>
            <a:r>
              <a:rPr lang="en-US" sz="2800" dirty="0" smtClean="0">
                <a:solidFill>
                  <a:schemeClr val="bg1"/>
                </a:solidFill>
              </a:rPr>
              <a:t>el </a:t>
            </a:r>
            <a:r>
              <a:rPr lang="en-US" sz="2800" dirty="0" err="1" smtClean="0">
                <a:solidFill>
                  <a:schemeClr val="bg1"/>
                </a:solidFill>
              </a:rPr>
              <a:t>resto</a:t>
            </a:r>
            <a:r>
              <a:rPr lang="en-US" sz="2800" dirty="0" smtClean="0">
                <a:solidFill>
                  <a:schemeClr val="bg1"/>
                </a:solidFill>
              </a:rPr>
              <a:t> del </a:t>
            </a:r>
            <a:r>
              <a:rPr lang="en-US" sz="2800" dirty="0" err="1" smtClean="0">
                <a:solidFill>
                  <a:schemeClr val="bg1"/>
                </a:solidFill>
              </a:rPr>
              <a:t>trabajo</a:t>
            </a:r>
            <a:r>
              <a:rPr lang="en-US" sz="2800" dirty="0" smtClean="0">
                <a:solidFill>
                  <a:schemeClr val="bg1"/>
                </a:solidFill>
              </a:rPr>
              <a:t>, se </a:t>
            </a:r>
            <a:r>
              <a:rPr lang="en-US" sz="2800" dirty="0" err="1" smtClean="0">
                <a:solidFill>
                  <a:schemeClr val="bg1"/>
                </a:solidFill>
              </a:rPr>
              <a:t>usa</a:t>
            </a:r>
            <a:r>
              <a:rPr lang="en-US" sz="2800" dirty="0" smtClean="0">
                <a:solidFill>
                  <a:schemeClr val="bg1"/>
                </a:solidFill>
              </a:rPr>
              <a:t> Fourier.</a:t>
            </a:r>
            <a:endParaRPr lang="es-AR" sz="2800" dirty="0">
              <a:solidFill>
                <a:schemeClr val="bg1"/>
              </a:solidFill>
            </a:endParaRPr>
          </a:p>
        </p:txBody>
      </p:sp>
    </p:spTree>
    <p:extLst>
      <p:ext uri="{BB962C8B-B14F-4D97-AF65-F5344CB8AC3E}">
        <p14:creationId xmlns:p14="http://schemas.microsoft.com/office/powerpoint/2010/main" val="39795483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smtClean="0"/>
              <a:t>Introducción</a:t>
            </a:r>
            <a:endParaRPr lang="en-US" smtClean="0"/>
          </a:p>
        </p:txBody>
      </p:sp>
    </p:spTree>
    <p:extLst>
      <p:ext uri="{BB962C8B-B14F-4D97-AF65-F5344CB8AC3E}">
        <p14:creationId xmlns:p14="http://schemas.microsoft.com/office/powerpoint/2010/main" val="13569174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r>
              <a:rPr lang="en-US" smtClean="0"/>
              <a:t>Z</a:t>
            </a:r>
            <a:r>
              <a:rPr lang="en-US" baseline="30000" smtClean="0"/>
              <a:t>QS3</a:t>
            </a:r>
            <a:endParaRPr lang="es-AR" baseline="30000"/>
          </a:p>
        </p:txBody>
      </p:sp>
      <p:sp>
        <p:nvSpPr>
          <p:cNvPr id="4" name="Content Placeholder 3"/>
          <p:cNvSpPr>
            <a:spLocks noGrp="1"/>
          </p:cNvSpPr>
          <p:nvPr>
            <p:ph sz="quarter" idx="15"/>
          </p:nvPr>
        </p:nvSpPr>
        <p:spPr/>
        <p:txBody>
          <a:bodyPr/>
          <a:lstStyle/>
          <a:p>
            <a:r>
              <a:rPr lang="en-US" dirty="0" err="1" smtClean="0"/>
              <a:t>Anomalía</a:t>
            </a:r>
            <a:r>
              <a:rPr lang="en-US" dirty="0" smtClean="0"/>
              <a:t> de </a:t>
            </a:r>
            <a:r>
              <a:rPr lang="en-US" dirty="0" err="1" smtClean="0"/>
              <a:t>geopotencial</a:t>
            </a:r>
            <a:r>
              <a:rPr lang="en-US" dirty="0" smtClean="0"/>
              <a:t> </a:t>
            </a:r>
            <a:r>
              <a:rPr lang="en-US" dirty="0" err="1" smtClean="0"/>
              <a:t>asociada</a:t>
            </a:r>
            <a:r>
              <a:rPr lang="en-US" dirty="0" smtClean="0"/>
              <a:t> a la QS3 en 300hPa.</a:t>
            </a:r>
            <a:endParaRPr lang="es-AR" dirty="0"/>
          </a:p>
        </p:txBody>
      </p:sp>
      <p:pic>
        <p:nvPicPr>
          <p:cNvPr id="9218" name="Picture 2" descr="Z:\home\elio\Documents\Tesis\fig\defensa\unnamed-chunk-1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54" y="1196753"/>
            <a:ext cx="8266892" cy="399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2079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r>
              <a:rPr lang="en-US"/>
              <a:t>Z</a:t>
            </a:r>
            <a:r>
              <a:rPr lang="en-US" baseline="30000"/>
              <a:t>QS3</a:t>
            </a:r>
            <a:endParaRPr lang="es-AR" baseline="30000"/>
          </a:p>
        </p:txBody>
      </p:sp>
      <p:sp>
        <p:nvSpPr>
          <p:cNvPr id="4" name="Content Placeholder 3"/>
          <p:cNvSpPr>
            <a:spLocks noGrp="1"/>
          </p:cNvSpPr>
          <p:nvPr>
            <p:ph sz="quarter" idx="15"/>
          </p:nvPr>
        </p:nvSpPr>
        <p:spPr/>
        <p:txBody>
          <a:bodyPr/>
          <a:lstStyle/>
          <a:p>
            <a:r>
              <a:rPr lang="en-US" smtClean="0"/>
              <a:t>Corte </a:t>
            </a:r>
            <a:r>
              <a:rPr lang="en-US" err="1" smtClean="0"/>
              <a:t>meridional</a:t>
            </a:r>
            <a:r>
              <a:rPr lang="en-US" smtClean="0"/>
              <a:t> en </a:t>
            </a:r>
            <a:r>
              <a:rPr lang="en-US"/>
              <a:t>60°S </a:t>
            </a:r>
            <a:r>
              <a:rPr lang="en-US" smtClean="0"/>
              <a:t>de la </a:t>
            </a:r>
            <a:r>
              <a:rPr lang="en-US" err="1" smtClean="0"/>
              <a:t>anomalía</a:t>
            </a:r>
            <a:r>
              <a:rPr lang="en-US" smtClean="0"/>
              <a:t> </a:t>
            </a:r>
            <a:r>
              <a:rPr lang="en-US"/>
              <a:t>de </a:t>
            </a:r>
            <a:r>
              <a:rPr lang="en-US" err="1"/>
              <a:t>geopotencial</a:t>
            </a:r>
            <a:r>
              <a:rPr lang="en-US"/>
              <a:t> </a:t>
            </a:r>
            <a:r>
              <a:rPr lang="en-US" err="1"/>
              <a:t>asociada</a:t>
            </a:r>
            <a:r>
              <a:rPr lang="en-US"/>
              <a:t> a la QS3 en 300hPa.</a:t>
            </a:r>
            <a:endParaRPr lang="es-AR"/>
          </a:p>
          <a:p>
            <a:endParaRPr lang="es-AR"/>
          </a:p>
        </p:txBody>
      </p:sp>
      <p:pic>
        <p:nvPicPr>
          <p:cNvPr id="2052" name="Picture 4" descr="Z:\home\elio\Documents\Tesis\fig\defensa\unnamed-chunk-1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88" y="908721"/>
            <a:ext cx="8212024" cy="473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6130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err="1" smtClean="0"/>
              <a:t>Amplitud</a:t>
            </a:r>
            <a:r>
              <a:rPr lang="en-US" smtClean="0"/>
              <a:t> media</a:t>
            </a:r>
            <a:endParaRPr lang="es-AR"/>
          </a:p>
        </p:txBody>
      </p:sp>
      <p:sp>
        <p:nvSpPr>
          <p:cNvPr id="5" name="Content Placeholder 4"/>
          <p:cNvSpPr>
            <a:spLocks noGrp="1"/>
          </p:cNvSpPr>
          <p:nvPr>
            <p:ph sz="quarter" idx="15"/>
          </p:nvPr>
        </p:nvSpPr>
        <p:spPr/>
        <p:txBody>
          <a:bodyPr/>
          <a:lstStyle/>
          <a:p>
            <a:r>
              <a:rPr lang="en-US" err="1"/>
              <a:t>Amplitud</a:t>
            </a:r>
            <a:r>
              <a:rPr lang="en-US"/>
              <a:t> media entre 45°S y 65°S y 700hPa y 100hPa</a:t>
            </a:r>
            <a:r>
              <a:rPr lang="en-US" smtClean="0"/>
              <a:t>.</a:t>
            </a:r>
            <a:endParaRPr lang="es-AR"/>
          </a:p>
        </p:txBody>
      </p:sp>
      <p:pic>
        <p:nvPicPr>
          <p:cNvPr id="1026" name="Picture 2" descr="Z:\home\elio\Documents\Tesis\fig\defensa\unnamed-chunk-3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382" y="831653"/>
            <a:ext cx="8541236" cy="490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5953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err="1" smtClean="0"/>
              <a:t>Amplitud</a:t>
            </a:r>
            <a:r>
              <a:rPr lang="en-US" smtClean="0"/>
              <a:t> media</a:t>
            </a:r>
            <a:endParaRPr lang="es-AR"/>
          </a:p>
        </p:txBody>
      </p:sp>
      <p:sp>
        <p:nvSpPr>
          <p:cNvPr id="5" name="Content Placeholder 4"/>
          <p:cNvSpPr>
            <a:spLocks noGrp="1"/>
          </p:cNvSpPr>
          <p:nvPr>
            <p:ph sz="quarter" idx="15"/>
          </p:nvPr>
        </p:nvSpPr>
        <p:spPr/>
        <p:txBody>
          <a:bodyPr/>
          <a:lstStyle/>
          <a:p>
            <a:r>
              <a:rPr lang="en-US" err="1" smtClean="0"/>
              <a:t>Amplitud</a:t>
            </a:r>
            <a:r>
              <a:rPr lang="en-US" smtClean="0"/>
              <a:t> media entre 45°S y 65°S y 700hPa y 100hPa.</a:t>
            </a:r>
            <a:endParaRPr lang="es-AR"/>
          </a:p>
        </p:txBody>
      </p:sp>
      <p:pic>
        <p:nvPicPr>
          <p:cNvPr id="2" name="Picture 2" descr="Z:\home\elio\Documents\Tesis\fig\defensa\unnamed-chunk-2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961" y="1484790"/>
            <a:ext cx="8468078" cy="3407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112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err="1" smtClean="0"/>
              <a:t>Fase</a:t>
            </a:r>
            <a:r>
              <a:rPr lang="en-US" smtClean="0"/>
              <a:t> media</a:t>
            </a:r>
            <a:endParaRPr lang="es-AR"/>
          </a:p>
        </p:txBody>
      </p:sp>
      <p:sp>
        <p:nvSpPr>
          <p:cNvPr id="5" name="Content Placeholder 4"/>
          <p:cNvSpPr>
            <a:spLocks noGrp="1"/>
          </p:cNvSpPr>
          <p:nvPr>
            <p:ph sz="quarter" idx="15"/>
          </p:nvPr>
        </p:nvSpPr>
        <p:spPr/>
        <p:txBody>
          <a:bodyPr/>
          <a:lstStyle/>
          <a:p>
            <a:r>
              <a:rPr lang="en-US" err="1" smtClean="0"/>
              <a:t>Fase</a:t>
            </a:r>
            <a:r>
              <a:rPr lang="en-US" smtClean="0"/>
              <a:t> media </a:t>
            </a:r>
            <a:r>
              <a:rPr lang="en-US"/>
              <a:t>entre 45°S y 65°S y 700hPa y </a:t>
            </a:r>
            <a:r>
              <a:rPr lang="en-US" smtClean="0"/>
              <a:t>100hPa</a:t>
            </a:r>
            <a:r>
              <a:rPr lang="es-AR" smtClean="0"/>
              <a:t>.</a:t>
            </a:r>
            <a:endParaRPr lang="es-AR"/>
          </a:p>
        </p:txBody>
      </p:sp>
      <p:pic>
        <p:nvPicPr>
          <p:cNvPr id="2" name="Picture 2" descr="Z:\home\elio\Documents\Tesis\fig\defensa\unnamed-chunk-3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285" y="908725"/>
            <a:ext cx="8175445" cy="4816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7895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err="1" smtClean="0"/>
              <a:t>Regresión</a:t>
            </a:r>
            <a:r>
              <a:rPr lang="en-US" smtClean="0"/>
              <a:t> de Z con </a:t>
            </a:r>
            <a:r>
              <a:rPr lang="en-US" err="1" smtClean="0"/>
              <a:t>amplitud</a:t>
            </a:r>
            <a:endParaRPr lang="es-AR"/>
          </a:p>
        </p:txBody>
      </p:sp>
      <p:sp>
        <p:nvSpPr>
          <p:cNvPr id="5" name="Content Placeholder 4"/>
          <p:cNvSpPr>
            <a:spLocks noGrp="1"/>
          </p:cNvSpPr>
          <p:nvPr>
            <p:ph sz="quarter" idx="15"/>
          </p:nvPr>
        </p:nvSpPr>
        <p:spPr/>
        <p:txBody>
          <a:bodyPr/>
          <a:lstStyle/>
          <a:p>
            <a:r>
              <a:rPr lang="es-AR"/>
              <a:t>Regresión de </a:t>
            </a:r>
            <a:r>
              <a:rPr lang="es-AR" smtClean="0"/>
              <a:t>altura geopotencial en </a:t>
            </a:r>
            <a:r>
              <a:rPr lang="es-AR"/>
              <a:t>300hPa </a:t>
            </a:r>
            <a:r>
              <a:rPr lang="es-AR" smtClean="0"/>
              <a:t>con amplitud media de la QS3.</a:t>
            </a:r>
            <a:endParaRPr lang="es-AR"/>
          </a:p>
        </p:txBody>
      </p:sp>
      <p:pic>
        <p:nvPicPr>
          <p:cNvPr id="4098" name="Picture 2" descr="Z:\home\elio\Documents\Tesis\fig\defensa\unnamed-chunk-3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30" y="836712"/>
            <a:ext cx="8358340" cy="4846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6296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r>
              <a:rPr lang="en-US" err="1" smtClean="0"/>
              <a:t>Regresión</a:t>
            </a:r>
            <a:r>
              <a:rPr lang="en-US" smtClean="0"/>
              <a:t> de PSI con </a:t>
            </a:r>
            <a:r>
              <a:rPr lang="en-US" err="1" smtClean="0"/>
              <a:t>amplitud</a:t>
            </a:r>
            <a:endParaRPr lang="es-AR"/>
          </a:p>
        </p:txBody>
      </p:sp>
      <p:sp>
        <p:nvSpPr>
          <p:cNvPr id="4" name="Content Placeholder 3"/>
          <p:cNvSpPr>
            <a:spLocks noGrp="1"/>
          </p:cNvSpPr>
          <p:nvPr>
            <p:ph sz="quarter" idx="15"/>
          </p:nvPr>
        </p:nvSpPr>
        <p:spPr/>
        <p:txBody>
          <a:bodyPr/>
          <a:lstStyle/>
          <a:p>
            <a:r>
              <a:rPr lang="es-AR"/>
              <a:t>Regresión de </a:t>
            </a:r>
            <a:r>
              <a:rPr lang="es-AR" smtClean="0"/>
              <a:t>anomalía zonal de función corriente en </a:t>
            </a:r>
            <a:r>
              <a:rPr lang="es-AR"/>
              <a:t>300hPa con amplitud media de la QS3</a:t>
            </a:r>
            <a:r>
              <a:rPr lang="es-AR" smtClean="0"/>
              <a:t>. En flechas los flujos de actividad de onda. </a:t>
            </a:r>
            <a:endParaRPr lang="es-AR"/>
          </a:p>
        </p:txBody>
      </p:sp>
      <p:pic>
        <p:nvPicPr>
          <p:cNvPr id="3074" name="Picture 2" descr="Z:\home\elio\Documents\Tesis\fig\defensa\unnamed-chunk-3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30" y="836712"/>
            <a:ext cx="8358340" cy="4846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8685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smtClean="0"/>
              <a:t>Experimentos</a:t>
            </a:r>
            <a:r>
              <a:rPr lang="en-US" smtClean="0"/>
              <a:t> </a:t>
            </a:r>
            <a:r>
              <a:rPr lang="en-US" err="1" smtClean="0"/>
              <a:t>numéricos</a:t>
            </a:r>
            <a:endParaRPr lang="es-AR"/>
          </a:p>
        </p:txBody>
      </p:sp>
      <p:sp>
        <p:nvSpPr>
          <p:cNvPr id="3" name="Text Placeholder 2"/>
          <p:cNvSpPr>
            <a:spLocks noGrp="1"/>
          </p:cNvSpPr>
          <p:nvPr>
            <p:ph type="body" sz="quarter" idx="11"/>
          </p:nvPr>
        </p:nvSpPr>
        <p:spPr>
          <a:xfrm>
            <a:off x="611188" y="1916112"/>
            <a:ext cx="7993062" cy="2665345"/>
          </a:xfrm>
          <a:noFill/>
        </p:spPr>
        <p:txBody>
          <a:bodyPr wrap="square" rtlCol="0">
            <a:spAutoFit/>
          </a:bodyPr>
          <a:lstStyle/>
          <a:p>
            <a:r>
              <a:rPr lang="en-US" b="1" dirty="0" smtClean="0"/>
              <a:t>Control</a:t>
            </a:r>
            <a:endParaRPr lang="en-US" b="1" dirty="0"/>
          </a:p>
          <a:p>
            <a:pPr lvl="1"/>
            <a:r>
              <a:rPr lang="en-US" sz="2400" b="1" dirty="0"/>
              <a:t>	</a:t>
            </a:r>
            <a:r>
              <a:rPr lang="en-US" b="1" dirty="0" err="1"/>
              <a:t>Corrida</a:t>
            </a:r>
            <a:r>
              <a:rPr lang="en-US" b="1" dirty="0"/>
              <a:t> “real</a:t>
            </a:r>
            <a:r>
              <a:rPr lang="en-US" b="1" dirty="0" smtClean="0"/>
              <a:t>”</a:t>
            </a:r>
            <a:endParaRPr lang="en-US" b="1" dirty="0"/>
          </a:p>
          <a:p>
            <a:pPr lvl="1">
              <a:spcBef>
                <a:spcPts val="0"/>
              </a:spcBef>
            </a:pPr>
            <a:r>
              <a:rPr lang="en-US" sz="2400" dirty="0" smtClean="0"/>
              <a:t>	1985-2014</a:t>
            </a:r>
          </a:p>
          <a:p>
            <a:pPr lvl="1">
              <a:spcBef>
                <a:spcPts val="0"/>
              </a:spcBef>
            </a:pPr>
            <a:r>
              <a:rPr lang="en-US" sz="2400" dirty="0"/>
              <a:t>	</a:t>
            </a:r>
            <a:r>
              <a:rPr lang="en-US" sz="2400" dirty="0" err="1" smtClean="0"/>
              <a:t>modelos</a:t>
            </a:r>
            <a:r>
              <a:rPr lang="en-US" sz="2400" dirty="0" smtClean="0"/>
              <a:t> </a:t>
            </a:r>
            <a:r>
              <a:rPr lang="en-US" sz="2400" dirty="0"/>
              <a:t>de </a:t>
            </a:r>
            <a:r>
              <a:rPr lang="en-US" sz="2400" dirty="0" smtClean="0"/>
              <a:t>mar, </a:t>
            </a:r>
            <a:r>
              <a:rPr lang="en-US" sz="2400" dirty="0" err="1" smtClean="0"/>
              <a:t>hielo</a:t>
            </a:r>
            <a:r>
              <a:rPr lang="en-US" sz="2400" dirty="0" smtClean="0"/>
              <a:t> y </a:t>
            </a:r>
            <a:r>
              <a:rPr lang="en-US" sz="2400" dirty="0" err="1" smtClean="0"/>
              <a:t>suelo</a:t>
            </a:r>
            <a:r>
              <a:rPr lang="en-US" sz="2400" dirty="0" smtClean="0"/>
              <a:t> </a:t>
            </a:r>
            <a:r>
              <a:rPr lang="en-US" sz="2400" dirty="0" err="1" smtClean="0"/>
              <a:t>activos</a:t>
            </a:r>
            <a:endParaRPr lang="en-US" sz="2400" dirty="0"/>
          </a:p>
          <a:p>
            <a:pPr lvl="1">
              <a:spcBef>
                <a:spcPts val="0"/>
              </a:spcBef>
            </a:pPr>
            <a:r>
              <a:rPr lang="en-US" sz="2400" dirty="0"/>
              <a:t>	</a:t>
            </a:r>
            <a:r>
              <a:rPr lang="en-US" sz="2400" dirty="0" err="1" smtClean="0"/>
              <a:t>forzada</a:t>
            </a:r>
            <a:r>
              <a:rPr lang="en-US" sz="2400" dirty="0" smtClean="0"/>
              <a:t> con </a:t>
            </a:r>
            <a:r>
              <a:rPr lang="en-US" sz="2400" dirty="0" err="1" smtClean="0"/>
              <a:t>datos</a:t>
            </a:r>
            <a:r>
              <a:rPr lang="en-US" sz="2400" dirty="0" smtClean="0"/>
              <a:t> de SST </a:t>
            </a:r>
            <a:r>
              <a:rPr lang="en-US" sz="2400" dirty="0" err="1" smtClean="0"/>
              <a:t>observados</a:t>
            </a:r>
            <a:r>
              <a:rPr lang="en-US" sz="2400" dirty="0" smtClean="0"/>
              <a:t> (</a:t>
            </a:r>
            <a:r>
              <a:rPr lang="en-US" sz="2400" dirty="0" err="1" smtClean="0"/>
              <a:t>HadISST</a:t>
            </a:r>
            <a:r>
              <a:rPr lang="en-US" sz="2400" dirty="0"/>
              <a:t>)</a:t>
            </a:r>
          </a:p>
          <a:p>
            <a:endParaRPr lang="es-AR" dirty="0"/>
          </a:p>
        </p:txBody>
      </p:sp>
    </p:spTree>
    <p:extLst>
      <p:ext uri="{BB962C8B-B14F-4D97-AF65-F5344CB8AC3E}">
        <p14:creationId xmlns:p14="http://schemas.microsoft.com/office/powerpoint/2010/main" val="6477658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err="1" smtClean="0"/>
              <a:t>Validación</a:t>
            </a:r>
            <a:r>
              <a:rPr lang="en-US" smtClean="0"/>
              <a:t> de </a:t>
            </a:r>
            <a:r>
              <a:rPr lang="en-US" err="1" smtClean="0"/>
              <a:t>corrida</a:t>
            </a:r>
            <a:r>
              <a:rPr lang="en-US" smtClean="0"/>
              <a:t> Control</a:t>
            </a:r>
            <a:endParaRPr lang="es-AR"/>
          </a:p>
        </p:txBody>
      </p:sp>
      <p:sp>
        <p:nvSpPr>
          <p:cNvPr id="5" name="Content Placeholder 4"/>
          <p:cNvSpPr>
            <a:spLocks noGrp="1"/>
          </p:cNvSpPr>
          <p:nvPr>
            <p:ph sz="quarter" idx="15"/>
          </p:nvPr>
        </p:nvSpPr>
        <p:spPr/>
        <p:txBody>
          <a:bodyPr/>
          <a:lstStyle/>
          <a:p>
            <a:r>
              <a:rPr lang="en-US" smtClean="0"/>
              <a:t>Media zonal del </a:t>
            </a:r>
            <a:r>
              <a:rPr lang="en-US" err="1" smtClean="0"/>
              <a:t>viento</a:t>
            </a:r>
            <a:r>
              <a:rPr lang="en-US" smtClean="0"/>
              <a:t> zonal  </a:t>
            </a:r>
            <a:r>
              <a:rPr lang="en-US" err="1"/>
              <a:t>para</a:t>
            </a:r>
            <a:r>
              <a:rPr lang="en-US"/>
              <a:t> SPEED en </a:t>
            </a:r>
            <a:r>
              <a:rPr lang="en-US" err="1"/>
              <a:t>sombreado</a:t>
            </a:r>
            <a:r>
              <a:rPr lang="en-US"/>
              <a:t> y NCEP en </a:t>
            </a:r>
            <a:r>
              <a:rPr lang="en-US" err="1"/>
              <a:t>contornos</a:t>
            </a:r>
            <a:r>
              <a:rPr lang="en-US"/>
              <a:t>. </a:t>
            </a:r>
            <a:endParaRPr lang="es-AR"/>
          </a:p>
          <a:p>
            <a:endParaRPr lang="es-AR"/>
          </a:p>
        </p:txBody>
      </p:sp>
      <p:pic>
        <p:nvPicPr>
          <p:cNvPr id="17410" name="Picture 2" descr="Z:\home\elio\Documents\Tesis\fig\defensa\unnamed-chunk-4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30" y="908720"/>
            <a:ext cx="8358340" cy="4706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252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r>
              <a:rPr lang="en-US" err="1"/>
              <a:t>Validación</a:t>
            </a:r>
            <a:r>
              <a:rPr lang="en-US"/>
              <a:t> de </a:t>
            </a:r>
            <a:r>
              <a:rPr lang="en-US" err="1"/>
              <a:t>corrida</a:t>
            </a:r>
            <a:r>
              <a:rPr lang="en-US"/>
              <a:t> Control</a:t>
            </a:r>
            <a:endParaRPr lang="es-AR"/>
          </a:p>
        </p:txBody>
      </p:sp>
      <p:sp>
        <p:nvSpPr>
          <p:cNvPr id="4" name="Content Placeholder 3"/>
          <p:cNvSpPr>
            <a:spLocks noGrp="1"/>
          </p:cNvSpPr>
          <p:nvPr>
            <p:ph sz="quarter" idx="15"/>
          </p:nvPr>
        </p:nvSpPr>
        <p:spPr>
          <a:xfrm>
            <a:off x="1115617" y="6021293"/>
            <a:ext cx="6912768" cy="936625"/>
          </a:xfrm>
        </p:spPr>
        <p:txBody>
          <a:bodyPr/>
          <a:lstStyle/>
          <a:p>
            <a:r>
              <a:rPr lang="en-US" err="1" smtClean="0"/>
              <a:t>Anomalía</a:t>
            </a:r>
            <a:r>
              <a:rPr lang="en-US" smtClean="0"/>
              <a:t> zonal de </a:t>
            </a:r>
            <a:r>
              <a:rPr lang="en-US" err="1" smtClean="0"/>
              <a:t>geopotencial</a:t>
            </a:r>
            <a:r>
              <a:rPr lang="en-US" smtClean="0"/>
              <a:t> </a:t>
            </a:r>
            <a:r>
              <a:rPr lang="en-US" err="1" smtClean="0"/>
              <a:t>para</a:t>
            </a:r>
            <a:r>
              <a:rPr lang="en-US" smtClean="0"/>
              <a:t> SPEEDY en </a:t>
            </a:r>
            <a:r>
              <a:rPr lang="en-US" err="1" smtClean="0"/>
              <a:t>sombreado</a:t>
            </a:r>
            <a:r>
              <a:rPr lang="en-US" smtClean="0"/>
              <a:t> y NCEP en </a:t>
            </a:r>
            <a:r>
              <a:rPr lang="en-US" err="1" smtClean="0"/>
              <a:t>contornos</a:t>
            </a:r>
            <a:r>
              <a:rPr lang="en-US" smtClean="0"/>
              <a:t>. </a:t>
            </a:r>
            <a:endParaRPr lang="es-AR"/>
          </a:p>
        </p:txBody>
      </p:sp>
      <p:pic>
        <p:nvPicPr>
          <p:cNvPr id="8196" name="Picture 4" descr="Z:\home\elio\Documents\Tesis\fig\defensa\unnamed-chunk-4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537" y="980729"/>
            <a:ext cx="6626926" cy="473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7626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1115617" y="5733261"/>
            <a:ext cx="6912768" cy="93662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smtClean="0"/>
              <a:t>Primer EOF del los </a:t>
            </a:r>
            <a:r>
              <a:rPr lang="en-US" sz="2000" err="1" smtClean="0"/>
              <a:t>campos</a:t>
            </a:r>
            <a:r>
              <a:rPr lang="en-US" sz="2000" smtClean="0"/>
              <a:t> </a:t>
            </a:r>
            <a:r>
              <a:rPr lang="en-US" sz="2000" err="1" smtClean="0"/>
              <a:t>mensuales</a:t>
            </a:r>
            <a:r>
              <a:rPr lang="en-US" sz="2000" smtClean="0"/>
              <a:t> de </a:t>
            </a:r>
            <a:r>
              <a:rPr lang="en-US" sz="2000" err="1" smtClean="0"/>
              <a:t>geopotencial</a:t>
            </a:r>
            <a:r>
              <a:rPr lang="en-US" sz="2000" smtClean="0"/>
              <a:t> en 700hPa. </a:t>
            </a:r>
            <a:endParaRPr lang="es-AR" sz="2000"/>
          </a:p>
        </p:txBody>
      </p:sp>
      <p:pic>
        <p:nvPicPr>
          <p:cNvPr id="1029" name="Picture 5" descr="Z:\home\elio\Documents\Tesis\fig\defensa\unnamed-chunk-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775" y="764704"/>
            <a:ext cx="4828450" cy="4419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0776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err="1"/>
              <a:t>Validación</a:t>
            </a:r>
            <a:r>
              <a:rPr lang="en-US"/>
              <a:t> de </a:t>
            </a:r>
            <a:r>
              <a:rPr lang="en-US" err="1"/>
              <a:t>corrida</a:t>
            </a:r>
            <a:r>
              <a:rPr lang="en-US"/>
              <a:t> Control</a:t>
            </a:r>
            <a:endParaRPr lang="es-AR"/>
          </a:p>
        </p:txBody>
      </p:sp>
      <p:sp>
        <p:nvSpPr>
          <p:cNvPr id="5" name="Content Placeholder 4"/>
          <p:cNvSpPr>
            <a:spLocks noGrp="1"/>
          </p:cNvSpPr>
          <p:nvPr>
            <p:ph sz="quarter" idx="15"/>
          </p:nvPr>
        </p:nvSpPr>
        <p:spPr/>
        <p:txBody>
          <a:bodyPr/>
          <a:lstStyle/>
          <a:p>
            <a:r>
              <a:rPr lang="en-US" smtClean="0"/>
              <a:t>Corte en 60° de la </a:t>
            </a:r>
            <a:r>
              <a:rPr lang="en-US" err="1" smtClean="0"/>
              <a:t>anomalía</a:t>
            </a:r>
            <a:r>
              <a:rPr lang="en-US" smtClean="0"/>
              <a:t> </a:t>
            </a:r>
            <a:r>
              <a:rPr lang="en-US"/>
              <a:t>zonal de </a:t>
            </a:r>
            <a:r>
              <a:rPr lang="en-US" err="1"/>
              <a:t>geopotencial</a:t>
            </a:r>
            <a:r>
              <a:rPr lang="en-US"/>
              <a:t> </a:t>
            </a:r>
            <a:r>
              <a:rPr lang="en-US" err="1"/>
              <a:t>para</a:t>
            </a:r>
            <a:r>
              <a:rPr lang="en-US"/>
              <a:t> SPEEDY en </a:t>
            </a:r>
            <a:r>
              <a:rPr lang="en-US" err="1"/>
              <a:t>sombreado</a:t>
            </a:r>
            <a:r>
              <a:rPr lang="en-US"/>
              <a:t> y NCEP en </a:t>
            </a:r>
            <a:r>
              <a:rPr lang="en-US" err="1"/>
              <a:t>contornos</a:t>
            </a:r>
            <a:r>
              <a:rPr lang="en-US"/>
              <a:t>. </a:t>
            </a:r>
            <a:endParaRPr lang="es-AR"/>
          </a:p>
          <a:p>
            <a:endParaRPr lang="es-AR"/>
          </a:p>
        </p:txBody>
      </p:sp>
      <p:pic>
        <p:nvPicPr>
          <p:cNvPr id="16386" name="Picture 2" descr="Z:\home\elio\Documents\Tesis\fig\defensa\unnamed-chunk-4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40" y="908721"/>
            <a:ext cx="8218120" cy="473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3696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dirty="0" err="1"/>
              <a:t>Validación</a:t>
            </a:r>
            <a:r>
              <a:rPr lang="en-US" dirty="0"/>
              <a:t> de </a:t>
            </a:r>
            <a:r>
              <a:rPr lang="en-US" dirty="0" err="1"/>
              <a:t>corrida</a:t>
            </a:r>
            <a:r>
              <a:rPr lang="en-US" dirty="0"/>
              <a:t> Control</a:t>
            </a:r>
            <a:endParaRPr lang="es-AR" dirty="0"/>
          </a:p>
        </p:txBody>
      </p:sp>
      <p:sp>
        <p:nvSpPr>
          <p:cNvPr id="5" name="Content Placeholder 4"/>
          <p:cNvSpPr>
            <a:spLocks noGrp="1"/>
          </p:cNvSpPr>
          <p:nvPr>
            <p:ph sz="quarter" idx="15"/>
          </p:nvPr>
        </p:nvSpPr>
        <p:spPr/>
        <p:txBody>
          <a:bodyPr/>
          <a:lstStyle/>
          <a:p>
            <a:r>
              <a:rPr lang="en-US" err="1" smtClean="0"/>
              <a:t>Amplitud</a:t>
            </a:r>
            <a:r>
              <a:rPr lang="en-US" smtClean="0"/>
              <a:t> de la QS3 </a:t>
            </a:r>
            <a:r>
              <a:rPr lang="en-US" err="1" smtClean="0"/>
              <a:t>para</a:t>
            </a:r>
            <a:r>
              <a:rPr lang="en-US" smtClean="0"/>
              <a:t> </a:t>
            </a:r>
            <a:r>
              <a:rPr lang="en-US"/>
              <a:t>SPEED en </a:t>
            </a:r>
            <a:r>
              <a:rPr lang="en-US" err="1"/>
              <a:t>sombreado</a:t>
            </a:r>
            <a:r>
              <a:rPr lang="en-US"/>
              <a:t> y NCEP en </a:t>
            </a:r>
            <a:r>
              <a:rPr lang="en-US" err="1"/>
              <a:t>contornos</a:t>
            </a:r>
            <a:r>
              <a:rPr lang="en-US"/>
              <a:t>. </a:t>
            </a:r>
            <a:endParaRPr lang="es-AR"/>
          </a:p>
        </p:txBody>
      </p:sp>
      <p:pic>
        <p:nvPicPr>
          <p:cNvPr id="18434" name="Picture 2" descr="Z:\home\elio\Documents\Tesis\fig\defensa\unnamed-chunk-4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30" y="908720"/>
            <a:ext cx="8358340" cy="4706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2529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dirty="0" err="1"/>
              <a:t>Validación</a:t>
            </a:r>
            <a:r>
              <a:rPr lang="en-US" dirty="0"/>
              <a:t> de </a:t>
            </a:r>
            <a:r>
              <a:rPr lang="en-US" dirty="0" err="1"/>
              <a:t>corrida</a:t>
            </a:r>
            <a:r>
              <a:rPr lang="en-US" dirty="0"/>
              <a:t> Control</a:t>
            </a:r>
            <a:endParaRPr lang="es-AR" dirty="0"/>
          </a:p>
        </p:txBody>
      </p:sp>
      <p:sp>
        <p:nvSpPr>
          <p:cNvPr id="5" name="Content Placeholder 4"/>
          <p:cNvSpPr>
            <a:spLocks noGrp="1"/>
          </p:cNvSpPr>
          <p:nvPr>
            <p:ph sz="quarter" idx="15"/>
          </p:nvPr>
        </p:nvSpPr>
        <p:spPr/>
        <p:txBody>
          <a:bodyPr/>
          <a:lstStyle/>
          <a:p>
            <a:r>
              <a:rPr lang="en-US" dirty="0"/>
              <a:t> </a:t>
            </a:r>
            <a:r>
              <a:rPr lang="en-US" dirty="0" err="1"/>
              <a:t>Anomalía</a:t>
            </a:r>
            <a:r>
              <a:rPr lang="en-US" dirty="0"/>
              <a:t> de </a:t>
            </a:r>
            <a:r>
              <a:rPr lang="en-US" dirty="0" err="1"/>
              <a:t>geopotencial</a:t>
            </a:r>
            <a:r>
              <a:rPr lang="en-US" dirty="0"/>
              <a:t> </a:t>
            </a:r>
            <a:r>
              <a:rPr lang="en-US" dirty="0" err="1"/>
              <a:t>asociada</a:t>
            </a:r>
            <a:r>
              <a:rPr lang="en-US" dirty="0"/>
              <a:t> a la QS3 en </a:t>
            </a:r>
            <a:r>
              <a:rPr lang="en-US" dirty="0" smtClean="0"/>
              <a:t>300hPa</a:t>
            </a:r>
            <a:endParaRPr lang="es-AR" dirty="0"/>
          </a:p>
          <a:p>
            <a:r>
              <a:rPr lang="en-US" dirty="0" err="1" smtClean="0"/>
              <a:t>para</a:t>
            </a:r>
            <a:r>
              <a:rPr lang="en-US" dirty="0" smtClean="0"/>
              <a:t> </a:t>
            </a:r>
            <a:r>
              <a:rPr lang="en-US" dirty="0"/>
              <a:t>SPEED en </a:t>
            </a:r>
            <a:r>
              <a:rPr lang="en-US" dirty="0" err="1"/>
              <a:t>sombreado</a:t>
            </a:r>
            <a:r>
              <a:rPr lang="en-US" dirty="0"/>
              <a:t> y NCEP en </a:t>
            </a:r>
            <a:r>
              <a:rPr lang="en-US" dirty="0" err="1"/>
              <a:t>contornos</a:t>
            </a:r>
            <a:r>
              <a:rPr lang="en-US" dirty="0"/>
              <a:t>. </a:t>
            </a:r>
            <a:endParaRPr lang="es-AR" dirty="0"/>
          </a:p>
          <a:p>
            <a:endParaRPr lang="es-AR" dirty="0"/>
          </a:p>
          <a:p>
            <a:endParaRPr lang="es-AR" dirty="0"/>
          </a:p>
        </p:txBody>
      </p:sp>
      <p:pic>
        <p:nvPicPr>
          <p:cNvPr id="19458" name="Picture 2" descr="Z:\home\elio\Documents\Tesis\fig\defensa\unnamed-chunk-4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54" y="1186337"/>
            <a:ext cx="8266892" cy="399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744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smtClean="0"/>
              <a:t>Experimentos</a:t>
            </a:r>
            <a:r>
              <a:rPr lang="en-US" smtClean="0"/>
              <a:t> </a:t>
            </a:r>
            <a:r>
              <a:rPr lang="en-US" err="1" smtClean="0"/>
              <a:t>numéricos</a:t>
            </a:r>
            <a:endParaRPr lang="es-AR"/>
          </a:p>
        </p:txBody>
      </p:sp>
      <p:sp>
        <p:nvSpPr>
          <p:cNvPr id="3" name="Text Placeholder 2"/>
          <p:cNvSpPr>
            <a:spLocks noGrp="1"/>
          </p:cNvSpPr>
          <p:nvPr>
            <p:ph type="body" sz="quarter" idx="11"/>
          </p:nvPr>
        </p:nvSpPr>
        <p:spPr>
          <a:xfrm>
            <a:off x="251520" y="1916117"/>
            <a:ext cx="8640960" cy="4462760"/>
          </a:xfrm>
          <a:noFill/>
        </p:spPr>
        <p:txBody>
          <a:bodyPr wrap="square" rtlCol="0">
            <a:spAutoFit/>
          </a:bodyPr>
          <a:lstStyle/>
          <a:p>
            <a:pPr>
              <a:spcBef>
                <a:spcPts val="0"/>
              </a:spcBef>
            </a:pPr>
            <a:r>
              <a:rPr lang="es-AR" b="1" dirty="0"/>
              <a:t>NOLAND</a:t>
            </a:r>
            <a:br>
              <a:rPr lang="es-AR" b="1" dirty="0"/>
            </a:br>
            <a:r>
              <a:rPr lang="es-AR" b="1" dirty="0"/>
              <a:t>	Sin interacción superficie-atmósfera</a:t>
            </a:r>
            <a:r>
              <a:rPr lang="es-AR" dirty="0"/>
              <a:t/>
            </a:r>
            <a:br>
              <a:rPr lang="es-AR" dirty="0"/>
            </a:br>
            <a:r>
              <a:rPr lang="es-AR" sz="2400" dirty="0"/>
              <a:t>	</a:t>
            </a:r>
            <a:r>
              <a:rPr lang="es-AR" sz="2400" dirty="0" smtClean="0"/>
              <a:t>1985-2014</a:t>
            </a:r>
          </a:p>
          <a:p>
            <a:pPr>
              <a:spcBef>
                <a:spcPts val="0"/>
              </a:spcBef>
            </a:pPr>
            <a:r>
              <a:rPr lang="es-AR" sz="2400" dirty="0" smtClean="0"/>
              <a:t>	modelos de mar, hielo y suelo desactivados</a:t>
            </a:r>
            <a:br>
              <a:rPr lang="es-AR" sz="2400" dirty="0" smtClean="0"/>
            </a:br>
            <a:r>
              <a:rPr lang="es-AR" sz="2400" dirty="0" smtClean="0"/>
              <a:t>	forzada con media climatológica mensual de SST</a:t>
            </a:r>
          </a:p>
          <a:p>
            <a:pPr>
              <a:spcBef>
                <a:spcPts val="0"/>
              </a:spcBef>
            </a:pPr>
            <a:endParaRPr lang="es-AR" dirty="0" smtClean="0"/>
          </a:p>
          <a:p>
            <a:pPr>
              <a:spcBef>
                <a:spcPts val="0"/>
              </a:spcBef>
            </a:pPr>
            <a:r>
              <a:rPr lang="es-AR" b="1" dirty="0" smtClean="0"/>
              <a:t>SSTZONAL</a:t>
            </a:r>
            <a:r>
              <a:rPr lang="es-AR" b="1" dirty="0"/>
              <a:t/>
            </a:r>
            <a:br>
              <a:rPr lang="es-AR" b="1" dirty="0"/>
            </a:br>
            <a:r>
              <a:rPr lang="es-AR" b="1" dirty="0"/>
              <a:t>	Sin asimetrías zonales</a:t>
            </a:r>
            <a:r>
              <a:rPr lang="es-AR" dirty="0"/>
              <a:t/>
            </a:r>
            <a:br>
              <a:rPr lang="es-AR" dirty="0"/>
            </a:br>
            <a:r>
              <a:rPr lang="es-AR" sz="2400" dirty="0"/>
              <a:t>	1985-2014</a:t>
            </a:r>
          </a:p>
          <a:p>
            <a:pPr>
              <a:spcBef>
                <a:spcPts val="0"/>
              </a:spcBef>
            </a:pPr>
            <a:r>
              <a:rPr lang="es-AR" sz="2400" dirty="0"/>
              <a:t>	modelos de mar, hielo y suelo </a:t>
            </a:r>
            <a:r>
              <a:rPr lang="es-AR" sz="2400" dirty="0" smtClean="0"/>
              <a:t>desactivados</a:t>
            </a:r>
            <a:r>
              <a:rPr lang="es-AR" sz="2400" dirty="0"/>
              <a:t/>
            </a:r>
            <a:br>
              <a:rPr lang="es-AR" sz="2400" dirty="0"/>
            </a:br>
            <a:r>
              <a:rPr lang="es-AR" sz="2400" dirty="0"/>
              <a:t>	forzada con </a:t>
            </a:r>
            <a:r>
              <a:rPr lang="es-AR" sz="2400" dirty="0" smtClean="0"/>
              <a:t>media zonal climatológica mensual de SST</a:t>
            </a:r>
          </a:p>
        </p:txBody>
      </p:sp>
    </p:spTree>
    <p:extLst>
      <p:ext uri="{BB962C8B-B14F-4D97-AF65-F5344CB8AC3E}">
        <p14:creationId xmlns:p14="http://schemas.microsoft.com/office/powerpoint/2010/main" val="39652941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4"/>
          </p:nvPr>
        </p:nvSpPr>
        <p:spPr/>
        <p:txBody>
          <a:bodyPr>
            <a:normAutofit/>
          </a:bodyPr>
          <a:lstStyle/>
          <a:p>
            <a:r>
              <a:rPr lang="en-US" dirty="0" err="1" smtClean="0"/>
              <a:t>Comparación</a:t>
            </a:r>
            <a:r>
              <a:rPr lang="en-US" dirty="0" smtClean="0"/>
              <a:t> de </a:t>
            </a:r>
            <a:r>
              <a:rPr lang="en-US" dirty="0" err="1" smtClean="0"/>
              <a:t>simulaciones</a:t>
            </a:r>
            <a:endParaRPr lang="es-AR" dirty="0"/>
          </a:p>
        </p:txBody>
      </p:sp>
      <p:sp>
        <p:nvSpPr>
          <p:cNvPr id="8" name="Content Placeholder 7"/>
          <p:cNvSpPr>
            <a:spLocks noGrp="1"/>
          </p:cNvSpPr>
          <p:nvPr>
            <p:ph sz="quarter" idx="15"/>
          </p:nvPr>
        </p:nvSpPr>
        <p:spPr/>
        <p:txBody>
          <a:bodyPr/>
          <a:lstStyle/>
          <a:p>
            <a:r>
              <a:rPr lang="en-US" err="1" smtClean="0"/>
              <a:t>Anomalía</a:t>
            </a:r>
            <a:r>
              <a:rPr lang="en-US" smtClean="0"/>
              <a:t> zonal de </a:t>
            </a:r>
            <a:r>
              <a:rPr lang="en-US" err="1" smtClean="0"/>
              <a:t>altura</a:t>
            </a:r>
            <a:r>
              <a:rPr lang="en-US" smtClean="0"/>
              <a:t> </a:t>
            </a:r>
            <a:r>
              <a:rPr lang="en-US" err="1" smtClean="0"/>
              <a:t>geopotencial</a:t>
            </a:r>
            <a:r>
              <a:rPr lang="en-US" smtClean="0"/>
              <a:t> en 200hPa </a:t>
            </a:r>
            <a:r>
              <a:rPr lang="en-US" err="1" smtClean="0"/>
              <a:t>para</a:t>
            </a:r>
            <a:r>
              <a:rPr lang="en-US" smtClean="0"/>
              <a:t> </a:t>
            </a:r>
            <a:r>
              <a:rPr lang="en-US" err="1" smtClean="0"/>
              <a:t>las</a:t>
            </a:r>
            <a:r>
              <a:rPr lang="en-US" smtClean="0"/>
              <a:t> </a:t>
            </a:r>
            <a:r>
              <a:rPr lang="en-US" err="1" smtClean="0"/>
              <a:t>distintas</a:t>
            </a:r>
            <a:r>
              <a:rPr lang="en-US" smtClean="0"/>
              <a:t> </a:t>
            </a:r>
            <a:r>
              <a:rPr lang="en-US" err="1" smtClean="0"/>
              <a:t>corridas</a:t>
            </a:r>
            <a:r>
              <a:rPr lang="en-US" smtClean="0"/>
              <a:t>. </a:t>
            </a:r>
            <a:endParaRPr lang="es-AR"/>
          </a:p>
        </p:txBody>
      </p:sp>
      <p:sp>
        <p:nvSpPr>
          <p:cNvPr id="4" name="TextBox 3"/>
          <p:cNvSpPr txBox="1"/>
          <p:nvPr/>
        </p:nvSpPr>
        <p:spPr>
          <a:xfrm>
            <a:off x="1115616" y="1412776"/>
            <a:ext cx="7776864" cy="369332"/>
          </a:xfrm>
          <a:prstGeom prst="rect">
            <a:avLst/>
          </a:prstGeom>
          <a:noFill/>
        </p:spPr>
        <p:txBody>
          <a:bodyPr wrap="square" rtlCol="0">
            <a:spAutoFit/>
          </a:bodyPr>
          <a:lstStyle/>
          <a:p>
            <a:r>
              <a:rPr lang="en-US" smtClean="0">
                <a:solidFill>
                  <a:srgbClr val="FF0000"/>
                </a:solidFill>
              </a:rPr>
              <a:t>Hay </a:t>
            </a:r>
            <a:r>
              <a:rPr lang="en-US" err="1" smtClean="0">
                <a:solidFill>
                  <a:srgbClr val="FF0000"/>
                </a:solidFill>
              </a:rPr>
              <a:t>que</a:t>
            </a:r>
            <a:r>
              <a:rPr lang="en-US" smtClean="0">
                <a:solidFill>
                  <a:srgbClr val="FF0000"/>
                </a:solidFill>
              </a:rPr>
              <a:t> </a:t>
            </a:r>
            <a:r>
              <a:rPr lang="en-US" err="1" smtClean="0">
                <a:solidFill>
                  <a:srgbClr val="FF0000"/>
                </a:solidFill>
              </a:rPr>
              <a:t>cambiarlaaaa</a:t>
            </a:r>
            <a:endParaRPr lang="es-AR">
              <a:solidFill>
                <a:srgbClr val="FF0000"/>
              </a:solidFill>
            </a:endParaRPr>
          </a:p>
        </p:txBody>
      </p:sp>
      <p:pic>
        <p:nvPicPr>
          <p:cNvPr id="20482" name="Picture 2" descr="Z:\home\elio\Documents\Tesis\fig\defensa\unnamed-chunk-4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81" y="908721"/>
            <a:ext cx="8010838" cy="473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2810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dirty="0" err="1"/>
              <a:t>Comparación</a:t>
            </a:r>
            <a:r>
              <a:rPr lang="en-US" dirty="0"/>
              <a:t> de </a:t>
            </a:r>
            <a:r>
              <a:rPr lang="en-US" dirty="0" err="1"/>
              <a:t>simulaciones</a:t>
            </a:r>
            <a:endParaRPr lang="es-AR" dirty="0"/>
          </a:p>
        </p:txBody>
      </p:sp>
      <p:sp>
        <p:nvSpPr>
          <p:cNvPr id="6" name="Content Placeholder 5"/>
          <p:cNvSpPr>
            <a:spLocks noGrp="1"/>
          </p:cNvSpPr>
          <p:nvPr>
            <p:ph sz="quarter" idx="15"/>
          </p:nvPr>
        </p:nvSpPr>
        <p:spPr/>
        <p:txBody>
          <a:bodyPr/>
          <a:lstStyle/>
          <a:p>
            <a:r>
              <a:rPr lang="en-US" err="1" smtClean="0"/>
              <a:t>Amplitud</a:t>
            </a:r>
            <a:r>
              <a:rPr lang="en-US" smtClean="0"/>
              <a:t> de la QS3 del campo </a:t>
            </a:r>
            <a:r>
              <a:rPr lang="en-US" err="1" smtClean="0"/>
              <a:t>medio</a:t>
            </a:r>
            <a:r>
              <a:rPr lang="en-US" smtClean="0"/>
              <a:t>.</a:t>
            </a:r>
          </a:p>
        </p:txBody>
      </p:sp>
      <p:sp>
        <p:nvSpPr>
          <p:cNvPr id="5" name="TextBox 4"/>
          <p:cNvSpPr txBox="1"/>
          <p:nvPr/>
        </p:nvSpPr>
        <p:spPr>
          <a:xfrm>
            <a:off x="1115616" y="1412776"/>
            <a:ext cx="7776864" cy="369332"/>
          </a:xfrm>
          <a:prstGeom prst="rect">
            <a:avLst/>
          </a:prstGeom>
          <a:noFill/>
        </p:spPr>
        <p:txBody>
          <a:bodyPr wrap="square" rtlCol="0">
            <a:spAutoFit/>
          </a:bodyPr>
          <a:lstStyle/>
          <a:p>
            <a:r>
              <a:rPr lang="en-US" smtClean="0">
                <a:solidFill>
                  <a:srgbClr val="FF0000"/>
                </a:solidFill>
              </a:rPr>
              <a:t>Hay </a:t>
            </a:r>
            <a:r>
              <a:rPr lang="en-US" err="1" smtClean="0">
                <a:solidFill>
                  <a:srgbClr val="FF0000"/>
                </a:solidFill>
              </a:rPr>
              <a:t>que</a:t>
            </a:r>
            <a:r>
              <a:rPr lang="en-US" smtClean="0">
                <a:solidFill>
                  <a:srgbClr val="FF0000"/>
                </a:solidFill>
              </a:rPr>
              <a:t> </a:t>
            </a:r>
            <a:r>
              <a:rPr lang="en-US" err="1" smtClean="0">
                <a:solidFill>
                  <a:srgbClr val="FF0000"/>
                </a:solidFill>
              </a:rPr>
              <a:t>cambiarlaaaa</a:t>
            </a:r>
            <a:r>
              <a:rPr lang="en-US" smtClean="0">
                <a:solidFill>
                  <a:srgbClr val="FF0000"/>
                </a:solidFill>
              </a:rPr>
              <a:t>??</a:t>
            </a:r>
            <a:endParaRPr lang="es-AR">
              <a:solidFill>
                <a:srgbClr val="FF0000"/>
              </a:solidFill>
            </a:endParaRPr>
          </a:p>
        </p:txBody>
      </p:sp>
      <p:pic>
        <p:nvPicPr>
          <p:cNvPr id="21506" name="Picture 2" descr="Z:\home\elio\Documents\Tesis\fig\defensa\unnamed-chunk-4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81" y="980731"/>
            <a:ext cx="8187638" cy="4663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3526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normAutofit/>
          </a:bodyPr>
          <a:lstStyle/>
          <a:p>
            <a:r>
              <a:rPr lang="en-US" err="1" smtClean="0"/>
              <a:t>Desvío</a:t>
            </a:r>
            <a:r>
              <a:rPr lang="en-US" smtClean="0"/>
              <a:t> </a:t>
            </a:r>
            <a:r>
              <a:rPr lang="en-US" err="1" smtClean="0"/>
              <a:t>estándar</a:t>
            </a:r>
            <a:r>
              <a:rPr lang="en-US" smtClean="0"/>
              <a:t> de la </a:t>
            </a:r>
            <a:r>
              <a:rPr lang="en-US" err="1" smtClean="0"/>
              <a:t>fase</a:t>
            </a:r>
            <a:endParaRPr lang="es-AR"/>
          </a:p>
        </p:txBody>
      </p:sp>
      <p:sp>
        <p:nvSpPr>
          <p:cNvPr id="6" name="Content Placeholder 5"/>
          <p:cNvSpPr>
            <a:spLocks noGrp="1"/>
          </p:cNvSpPr>
          <p:nvPr>
            <p:ph sz="quarter" idx="15"/>
          </p:nvPr>
        </p:nvSpPr>
        <p:spPr/>
        <p:txBody>
          <a:bodyPr/>
          <a:lstStyle/>
          <a:p>
            <a:r>
              <a:rPr lang="en-US" err="1" smtClean="0"/>
              <a:t>Desvío</a:t>
            </a:r>
            <a:r>
              <a:rPr lang="en-US" smtClean="0"/>
              <a:t> </a:t>
            </a:r>
            <a:r>
              <a:rPr lang="en-US" err="1" smtClean="0"/>
              <a:t>estándar</a:t>
            </a:r>
            <a:r>
              <a:rPr lang="en-US" smtClean="0"/>
              <a:t> de la </a:t>
            </a:r>
            <a:r>
              <a:rPr lang="en-US" err="1" smtClean="0"/>
              <a:t>fase</a:t>
            </a:r>
            <a:r>
              <a:rPr lang="en-US"/>
              <a:t>.</a:t>
            </a:r>
            <a:endParaRPr lang="es-AR"/>
          </a:p>
        </p:txBody>
      </p:sp>
      <p:pic>
        <p:nvPicPr>
          <p:cNvPr id="2051" name="Picture 3" descr="Z:\home\elio\Documents\Tesis\fig\defensa\sd-fase-sp-run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872" y="1776846"/>
            <a:ext cx="8480271" cy="330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4929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smtClean="0"/>
              <a:t>Conclusiones</a:t>
            </a:r>
            <a:endParaRPr lang="es-AR"/>
          </a:p>
        </p:txBody>
      </p:sp>
      <p:sp>
        <p:nvSpPr>
          <p:cNvPr id="3" name="Text Placeholder 2"/>
          <p:cNvSpPr>
            <a:spLocks noGrp="1"/>
          </p:cNvSpPr>
          <p:nvPr>
            <p:ph type="body" sz="quarter" idx="11"/>
          </p:nvPr>
        </p:nvSpPr>
        <p:spPr/>
        <p:txBody>
          <a:bodyPr>
            <a:normAutofit/>
          </a:bodyPr>
          <a:lstStyle/>
          <a:p>
            <a:r>
              <a:rPr lang="en-US" dirty="0" smtClean="0"/>
              <a:t>Se </a:t>
            </a:r>
            <a:r>
              <a:rPr lang="en-US" dirty="0" err="1" smtClean="0"/>
              <a:t>confirma</a:t>
            </a:r>
            <a:r>
              <a:rPr lang="en-US" dirty="0" smtClean="0"/>
              <a:t> la </a:t>
            </a:r>
            <a:r>
              <a:rPr lang="en-US" dirty="0" err="1" smtClean="0"/>
              <a:t>importancia</a:t>
            </a:r>
            <a:r>
              <a:rPr lang="en-US" dirty="0" smtClean="0"/>
              <a:t> de la QS1 y </a:t>
            </a:r>
            <a:r>
              <a:rPr lang="en-US" dirty="0" smtClean="0"/>
              <a:t>QS3 en la </a:t>
            </a:r>
            <a:r>
              <a:rPr lang="en-US" dirty="0" err="1" smtClean="0"/>
              <a:t>circulación</a:t>
            </a:r>
            <a:r>
              <a:rPr lang="en-US" dirty="0" smtClean="0"/>
              <a:t> media del HS.</a:t>
            </a:r>
            <a:endParaRPr lang="en-US" dirty="0" smtClean="0"/>
          </a:p>
          <a:p>
            <a:r>
              <a:rPr lang="en-US" dirty="0" smtClean="0"/>
              <a:t>El </a:t>
            </a:r>
            <a:r>
              <a:rPr lang="en-US" dirty="0" err="1" smtClean="0"/>
              <a:t>mantenimiento</a:t>
            </a:r>
            <a:r>
              <a:rPr lang="en-US" dirty="0" smtClean="0"/>
              <a:t> de la QS3 </a:t>
            </a:r>
            <a:r>
              <a:rPr lang="en-US" dirty="0" err="1" smtClean="0"/>
              <a:t>está</a:t>
            </a:r>
            <a:r>
              <a:rPr lang="en-US" dirty="0" smtClean="0"/>
              <a:t> </a:t>
            </a:r>
            <a:r>
              <a:rPr lang="en-US" dirty="0" err="1" smtClean="0"/>
              <a:t>asociado</a:t>
            </a:r>
            <a:r>
              <a:rPr lang="en-US" dirty="0" smtClean="0"/>
              <a:t> a </a:t>
            </a:r>
            <a:r>
              <a:rPr lang="en-US" dirty="0" err="1" smtClean="0"/>
              <a:t>transportes</a:t>
            </a:r>
            <a:r>
              <a:rPr lang="en-US" dirty="0" smtClean="0"/>
              <a:t> </a:t>
            </a:r>
            <a:r>
              <a:rPr lang="en-US" dirty="0" err="1" smtClean="0"/>
              <a:t>perturbados</a:t>
            </a:r>
            <a:r>
              <a:rPr lang="en-US" dirty="0" smtClean="0"/>
              <a:t> de </a:t>
            </a:r>
            <a:r>
              <a:rPr lang="en-US" dirty="0" err="1" smtClean="0"/>
              <a:t>temperatura</a:t>
            </a:r>
            <a:r>
              <a:rPr lang="en-US" dirty="0" smtClean="0"/>
              <a:t> y </a:t>
            </a:r>
            <a:r>
              <a:rPr lang="en-US" dirty="0" err="1" smtClean="0"/>
              <a:t>cantidad</a:t>
            </a:r>
            <a:r>
              <a:rPr lang="en-US" dirty="0" smtClean="0"/>
              <a:t> de </a:t>
            </a:r>
            <a:r>
              <a:rPr lang="en-US" dirty="0" err="1" smtClean="0"/>
              <a:t>movimiento</a:t>
            </a:r>
            <a:r>
              <a:rPr lang="en-US" dirty="0"/>
              <a:t>.</a:t>
            </a:r>
            <a:endParaRPr lang="en-US" dirty="0" smtClean="0"/>
          </a:p>
          <a:p>
            <a:r>
              <a:rPr lang="en-US" dirty="0" smtClean="0"/>
              <a:t>Su </a:t>
            </a:r>
            <a:r>
              <a:rPr lang="en-US" dirty="0" err="1" smtClean="0"/>
              <a:t>desarrollo</a:t>
            </a:r>
            <a:r>
              <a:rPr lang="en-US" dirty="0" smtClean="0"/>
              <a:t> vertical </a:t>
            </a:r>
            <a:r>
              <a:rPr lang="en-US" dirty="0" err="1" smtClean="0"/>
              <a:t>tiene</a:t>
            </a:r>
            <a:r>
              <a:rPr lang="en-US" dirty="0" smtClean="0"/>
              <a:t> </a:t>
            </a:r>
            <a:r>
              <a:rPr lang="en-US" dirty="0" err="1" smtClean="0"/>
              <a:t>una</a:t>
            </a:r>
            <a:r>
              <a:rPr lang="en-US" dirty="0" smtClean="0"/>
              <a:t> </a:t>
            </a:r>
            <a:r>
              <a:rPr lang="en-US" dirty="0" err="1" smtClean="0"/>
              <a:t>fuerte</a:t>
            </a:r>
            <a:r>
              <a:rPr lang="en-US" dirty="0" smtClean="0"/>
              <a:t> </a:t>
            </a:r>
            <a:r>
              <a:rPr lang="en-US" dirty="0" err="1" smtClean="0"/>
              <a:t>variación</a:t>
            </a:r>
            <a:r>
              <a:rPr lang="en-US" dirty="0" smtClean="0"/>
              <a:t> </a:t>
            </a:r>
            <a:r>
              <a:rPr lang="en-US" dirty="0" err="1" smtClean="0"/>
              <a:t>estacional</a:t>
            </a:r>
            <a:r>
              <a:rPr lang="en-US" dirty="0" smtClean="0"/>
              <a:t> y </a:t>
            </a:r>
            <a:r>
              <a:rPr lang="en-US" dirty="0" err="1" smtClean="0"/>
              <a:t>está</a:t>
            </a:r>
            <a:r>
              <a:rPr lang="en-US" dirty="0" smtClean="0"/>
              <a:t> </a:t>
            </a:r>
            <a:r>
              <a:rPr lang="en-US" dirty="0" err="1" smtClean="0"/>
              <a:t>asociado</a:t>
            </a:r>
            <a:r>
              <a:rPr lang="en-US" dirty="0" smtClean="0"/>
              <a:t> a </a:t>
            </a:r>
            <a:r>
              <a:rPr lang="en-US" dirty="0" err="1" smtClean="0"/>
              <a:t>dispersión</a:t>
            </a:r>
            <a:r>
              <a:rPr lang="en-US" dirty="0" smtClean="0"/>
              <a:t> vertical de </a:t>
            </a:r>
            <a:r>
              <a:rPr lang="en-US" dirty="0" err="1" smtClean="0"/>
              <a:t>energía</a:t>
            </a:r>
            <a:r>
              <a:rPr lang="en-US" dirty="0"/>
              <a:t>.</a:t>
            </a:r>
            <a:endParaRPr lang="en-US" dirty="0" smtClean="0"/>
          </a:p>
          <a:p>
            <a:pPr marL="0" indent="0">
              <a:buNone/>
            </a:pPr>
            <a:endParaRPr lang="en-US" dirty="0" smtClean="0"/>
          </a:p>
          <a:p>
            <a:endParaRPr lang="en-US" dirty="0" smtClean="0"/>
          </a:p>
          <a:p>
            <a:endParaRPr lang="es-AR" dirty="0"/>
          </a:p>
        </p:txBody>
      </p:sp>
    </p:spTree>
    <p:extLst>
      <p:ext uri="{BB962C8B-B14F-4D97-AF65-F5344CB8AC3E}">
        <p14:creationId xmlns:p14="http://schemas.microsoft.com/office/powerpoint/2010/main" val="21899618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smtClean="0"/>
              <a:t>Conclusiones</a:t>
            </a:r>
            <a:endParaRPr lang="es-AR"/>
          </a:p>
        </p:txBody>
      </p:sp>
      <p:sp>
        <p:nvSpPr>
          <p:cNvPr id="3" name="Text Placeholder 2"/>
          <p:cNvSpPr>
            <a:spLocks noGrp="1"/>
          </p:cNvSpPr>
          <p:nvPr>
            <p:ph type="body" sz="quarter" idx="11"/>
          </p:nvPr>
        </p:nvSpPr>
        <p:spPr/>
        <p:txBody>
          <a:bodyPr>
            <a:normAutofit/>
          </a:bodyPr>
          <a:lstStyle/>
          <a:p>
            <a:r>
              <a:rPr lang="en-US" dirty="0" smtClean="0"/>
              <a:t>La </a:t>
            </a:r>
            <a:r>
              <a:rPr lang="en-US" dirty="0" err="1" smtClean="0"/>
              <a:t>descripción</a:t>
            </a:r>
            <a:r>
              <a:rPr lang="en-US" dirty="0" smtClean="0"/>
              <a:t> de la QS3 con Wavelets </a:t>
            </a:r>
            <a:r>
              <a:rPr lang="en-US" dirty="0" err="1" smtClean="0"/>
              <a:t>provee</a:t>
            </a:r>
            <a:r>
              <a:rPr lang="en-US" dirty="0" smtClean="0"/>
              <a:t> </a:t>
            </a:r>
            <a:r>
              <a:rPr lang="en-US" dirty="0" err="1" smtClean="0"/>
              <a:t>información</a:t>
            </a:r>
            <a:r>
              <a:rPr lang="en-US" dirty="0" smtClean="0"/>
              <a:t> </a:t>
            </a:r>
            <a:r>
              <a:rPr lang="en-US" dirty="0" err="1" smtClean="0"/>
              <a:t>adicional</a:t>
            </a:r>
            <a:r>
              <a:rPr lang="en-US" dirty="0"/>
              <a:t> </a:t>
            </a:r>
            <a:r>
              <a:rPr lang="en-US" dirty="0" smtClean="0"/>
              <a:t>en la </a:t>
            </a:r>
            <a:r>
              <a:rPr lang="en-US" dirty="0" err="1" smtClean="0"/>
              <a:t>variación</a:t>
            </a:r>
            <a:r>
              <a:rPr lang="en-US" dirty="0" smtClean="0"/>
              <a:t> zonal de la </a:t>
            </a:r>
            <a:r>
              <a:rPr lang="en-US" dirty="0" err="1" smtClean="0"/>
              <a:t>amplitud</a:t>
            </a:r>
            <a:r>
              <a:rPr lang="en-US" dirty="0" smtClean="0"/>
              <a:t>.</a:t>
            </a:r>
            <a:endParaRPr lang="en-US" dirty="0" smtClean="0"/>
          </a:p>
          <a:p>
            <a:r>
              <a:rPr lang="en-US" dirty="0" smtClean="0"/>
              <a:t>La </a:t>
            </a:r>
            <a:r>
              <a:rPr lang="en-US" dirty="0" smtClean="0"/>
              <a:t>QS3 </a:t>
            </a:r>
            <a:r>
              <a:rPr lang="en-US" dirty="0" err="1" smtClean="0"/>
              <a:t>muestra</a:t>
            </a:r>
            <a:r>
              <a:rPr lang="en-US" dirty="0" smtClean="0"/>
              <a:t> mayor </a:t>
            </a:r>
            <a:r>
              <a:rPr lang="en-US" dirty="0" err="1"/>
              <a:t>estacionariedad</a:t>
            </a:r>
            <a:r>
              <a:rPr lang="en-US" dirty="0"/>
              <a:t> al </a:t>
            </a:r>
            <a:r>
              <a:rPr lang="en-US" dirty="0" err="1"/>
              <a:t>sur</a:t>
            </a:r>
            <a:r>
              <a:rPr lang="en-US" dirty="0"/>
              <a:t> del </a:t>
            </a:r>
            <a:r>
              <a:rPr lang="en-US" dirty="0" err="1" smtClean="0"/>
              <a:t>Índico</a:t>
            </a:r>
            <a:r>
              <a:rPr lang="en-US" dirty="0" smtClean="0"/>
              <a:t> </a:t>
            </a:r>
            <a:r>
              <a:rPr lang="en-US" dirty="0" err="1" smtClean="0"/>
              <a:t>que</a:t>
            </a:r>
            <a:r>
              <a:rPr lang="en-US" dirty="0" smtClean="0"/>
              <a:t> al </a:t>
            </a:r>
            <a:r>
              <a:rPr lang="en-US" dirty="0" err="1" smtClean="0"/>
              <a:t>sur</a:t>
            </a:r>
            <a:r>
              <a:rPr lang="en-US" dirty="0" smtClean="0"/>
              <a:t> del </a:t>
            </a:r>
            <a:r>
              <a:rPr lang="en-US" dirty="0" err="1" smtClean="0"/>
              <a:t>Pacífico</a:t>
            </a:r>
            <a:r>
              <a:rPr lang="en-US" dirty="0" smtClean="0"/>
              <a:t>;</a:t>
            </a:r>
            <a:endParaRPr lang="en-US" dirty="0"/>
          </a:p>
          <a:p>
            <a:r>
              <a:rPr lang="en-US" dirty="0" err="1" smtClean="0"/>
              <a:t>Existen</a:t>
            </a:r>
            <a:r>
              <a:rPr lang="en-US" dirty="0" smtClean="0"/>
              <a:t> </a:t>
            </a:r>
            <a:r>
              <a:rPr lang="en-US" dirty="0" err="1" smtClean="0"/>
              <a:t>importantes</a:t>
            </a:r>
            <a:r>
              <a:rPr lang="en-US" dirty="0" smtClean="0"/>
              <a:t> </a:t>
            </a:r>
            <a:r>
              <a:rPr lang="en-US" dirty="0" err="1" smtClean="0"/>
              <a:t>ciclos</a:t>
            </a:r>
            <a:r>
              <a:rPr lang="en-US" dirty="0" smtClean="0"/>
              <a:t> </a:t>
            </a:r>
            <a:r>
              <a:rPr lang="en-US" dirty="0" err="1"/>
              <a:t>anuales</a:t>
            </a:r>
            <a:r>
              <a:rPr lang="en-US" dirty="0"/>
              <a:t> de </a:t>
            </a:r>
            <a:r>
              <a:rPr lang="en-US" dirty="0" err="1"/>
              <a:t>fase</a:t>
            </a:r>
            <a:r>
              <a:rPr lang="en-US" dirty="0"/>
              <a:t> y </a:t>
            </a:r>
            <a:r>
              <a:rPr lang="en-US" dirty="0" err="1" smtClean="0"/>
              <a:t>amplitud</a:t>
            </a:r>
            <a:r>
              <a:rPr lang="en-US" dirty="0" smtClean="0"/>
              <a:t> de la QS3;</a:t>
            </a:r>
            <a:endParaRPr lang="en-US" dirty="0" smtClean="0"/>
          </a:p>
          <a:p>
            <a:r>
              <a:rPr lang="en-US" dirty="0"/>
              <a:t>L</a:t>
            </a:r>
            <a:r>
              <a:rPr lang="en-US" dirty="0" smtClean="0"/>
              <a:t>a </a:t>
            </a:r>
            <a:r>
              <a:rPr lang="en-US" dirty="0" err="1" smtClean="0"/>
              <a:t>fase</a:t>
            </a:r>
            <a:r>
              <a:rPr lang="en-US" dirty="0" smtClean="0"/>
              <a:t> </a:t>
            </a:r>
            <a:r>
              <a:rPr lang="en-US" dirty="0" smtClean="0"/>
              <a:t>de la QS3 </a:t>
            </a:r>
            <a:r>
              <a:rPr lang="en-US" dirty="0" err="1" smtClean="0"/>
              <a:t>presenta</a:t>
            </a:r>
            <a:r>
              <a:rPr lang="en-US" dirty="0" smtClean="0"/>
              <a:t> </a:t>
            </a:r>
            <a:r>
              <a:rPr lang="en-US" dirty="0" err="1" smtClean="0"/>
              <a:t>una</a:t>
            </a:r>
            <a:r>
              <a:rPr lang="en-US" dirty="0" smtClean="0"/>
              <a:t> </a:t>
            </a:r>
            <a:r>
              <a:rPr lang="en-US" dirty="0" smtClean="0"/>
              <a:t>gran </a:t>
            </a:r>
            <a:r>
              <a:rPr lang="en-US" dirty="0" err="1" smtClean="0"/>
              <a:t>variabilidad</a:t>
            </a:r>
            <a:r>
              <a:rPr lang="en-US" dirty="0" smtClean="0"/>
              <a:t> y </a:t>
            </a:r>
            <a:r>
              <a:rPr lang="en-US" dirty="0" err="1" smtClean="0"/>
              <a:t>es</a:t>
            </a:r>
            <a:r>
              <a:rPr lang="en-US" dirty="0" smtClean="0"/>
              <a:t> </a:t>
            </a:r>
            <a:r>
              <a:rPr lang="en-US" dirty="0" err="1" smtClean="0"/>
              <a:t>importante</a:t>
            </a:r>
            <a:r>
              <a:rPr lang="en-US" dirty="0" smtClean="0"/>
              <a:t> </a:t>
            </a:r>
            <a:r>
              <a:rPr lang="en-US" dirty="0" err="1" smtClean="0"/>
              <a:t>para</a:t>
            </a:r>
            <a:r>
              <a:rPr lang="en-US" dirty="0" smtClean="0"/>
              <a:t> </a:t>
            </a:r>
            <a:r>
              <a:rPr lang="en-US" dirty="0" err="1" smtClean="0"/>
              <a:t>definir</a:t>
            </a:r>
            <a:r>
              <a:rPr lang="en-US" dirty="0" smtClean="0"/>
              <a:t> </a:t>
            </a:r>
            <a:r>
              <a:rPr lang="en-US" dirty="0" err="1" smtClean="0"/>
              <a:t>sus</a:t>
            </a:r>
            <a:r>
              <a:rPr lang="en-US" dirty="0" smtClean="0"/>
              <a:t> </a:t>
            </a:r>
            <a:r>
              <a:rPr lang="en-US" dirty="0" err="1" smtClean="0"/>
              <a:t>efectos</a:t>
            </a:r>
            <a:r>
              <a:rPr lang="en-US" dirty="0" smtClean="0"/>
              <a:t> </a:t>
            </a:r>
            <a:r>
              <a:rPr lang="en-US" dirty="0" smtClean="0"/>
              <a:t>en </a:t>
            </a:r>
            <a:r>
              <a:rPr lang="en-US" dirty="0" smtClean="0"/>
              <a:t>el SSA; </a:t>
            </a:r>
            <a:endParaRPr lang="en-US" dirty="0"/>
          </a:p>
        </p:txBody>
      </p:sp>
    </p:spTree>
    <p:extLst>
      <p:ext uri="{BB962C8B-B14F-4D97-AF65-F5344CB8AC3E}">
        <p14:creationId xmlns:p14="http://schemas.microsoft.com/office/powerpoint/2010/main" val="30013054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smtClean="0"/>
              <a:t>Conclusiones</a:t>
            </a:r>
            <a:endParaRPr lang="es-AR"/>
          </a:p>
        </p:txBody>
      </p:sp>
      <p:sp>
        <p:nvSpPr>
          <p:cNvPr id="3" name="Text Placeholder 2"/>
          <p:cNvSpPr>
            <a:spLocks noGrp="1"/>
          </p:cNvSpPr>
          <p:nvPr>
            <p:ph type="body" sz="quarter" idx="11"/>
          </p:nvPr>
        </p:nvSpPr>
        <p:spPr/>
        <p:txBody>
          <a:bodyPr>
            <a:normAutofit/>
          </a:bodyPr>
          <a:lstStyle/>
          <a:p>
            <a:r>
              <a:rPr lang="en-US" dirty="0" smtClean="0"/>
              <a:t>El </a:t>
            </a:r>
            <a:r>
              <a:rPr lang="en-US" dirty="0" err="1" smtClean="0"/>
              <a:t>estado</a:t>
            </a:r>
            <a:r>
              <a:rPr lang="en-US" dirty="0" smtClean="0"/>
              <a:t> </a:t>
            </a:r>
            <a:r>
              <a:rPr lang="en-US" dirty="0" err="1" smtClean="0"/>
              <a:t>típico</a:t>
            </a:r>
            <a:r>
              <a:rPr lang="en-US" dirty="0" smtClean="0"/>
              <a:t> de la </a:t>
            </a:r>
            <a:r>
              <a:rPr lang="en-US" dirty="0" err="1" smtClean="0"/>
              <a:t>atmósfera</a:t>
            </a:r>
            <a:r>
              <a:rPr lang="en-US" dirty="0" smtClean="0"/>
              <a:t> </a:t>
            </a:r>
            <a:r>
              <a:rPr lang="en-US" dirty="0" err="1" smtClean="0"/>
              <a:t>asociado</a:t>
            </a:r>
            <a:r>
              <a:rPr lang="en-US" dirty="0" smtClean="0"/>
              <a:t> a </a:t>
            </a:r>
            <a:r>
              <a:rPr lang="en-US" dirty="0" err="1" smtClean="0"/>
              <a:t>una</a:t>
            </a:r>
            <a:r>
              <a:rPr lang="en-US" dirty="0" smtClean="0"/>
              <a:t> QS3 </a:t>
            </a:r>
            <a:r>
              <a:rPr lang="en-US" dirty="0" err="1" smtClean="0"/>
              <a:t>activa</a:t>
            </a:r>
            <a:r>
              <a:rPr lang="en-US" dirty="0" smtClean="0"/>
              <a:t> </a:t>
            </a:r>
            <a:r>
              <a:rPr lang="en-US" dirty="0" err="1" smtClean="0"/>
              <a:t>presenta</a:t>
            </a:r>
            <a:r>
              <a:rPr lang="en-US" dirty="0" smtClean="0"/>
              <a:t> gran </a:t>
            </a:r>
            <a:r>
              <a:rPr lang="en-US" dirty="0" err="1"/>
              <a:t>heterogeneidad</a:t>
            </a:r>
            <a:r>
              <a:rPr lang="en-US" dirty="0"/>
              <a:t> </a:t>
            </a:r>
            <a:r>
              <a:rPr lang="en-US" dirty="0" err="1" smtClean="0"/>
              <a:t>mensual</a:t>
            </a:r>
            <a:r>
              <a:rPr lang="en-US" dirty="0" smtClean="0"/>
              <a:t>. </a:t>
            </a:r>
            <a:endParaRPr lang="en-US" dirty="0"/>
          </a:p>
          <a:p>
            <a:r>
              <a:rPr lang="en-US" dirty="0" err="1" smtClean="0"/>
              <a:t>Esto</a:t>
            </a:r>
            <a:r>
              <a:rPr lang="en-US" dirty="0" smtClean="0"/>
              <a:t> </a:t>
            </a:r>
            <a:r>
              <a:rPr lang="en-US" dirty="0" err="1" smtClean="0"/>
              <a:t>podría</a:t>
            </a:r>
            <a:r>
              <a:rPr lang="en-US" dirty="0" smtClean="0"/>
              <a:t> </a:t>
            </a:r>
            <a:r>
              <a:rPr lang="en-US" dirty="0" err="1" smtClean="0"/>
              <a:t>implicar</a:t>
            </a:r>
            <a:r>
              <a:rPr lang="en-US" dirty="0" smtClean="0"/>
              <a:t> </a:t>
            </a:r>
            <a:r>
              <a:rPr lang="en-US" dirty="0" err="1" smtClean="0"/>
              <a:t>que</a:t>
            </a:r>
            <a:r>
              <a:rPr lang="en-US" dirty="0" smtClean="0"/>
              <a:t> </a:t>
            </a:r>
            <a:r>
              <a:rPr lang="en-US" dirty="0"/>
              <a:t>la QS3 </a:t>
            </a:r>
            <a:r>
              <a:rPr lang="en-US" dirty="0" err="1" smtClean="0"/>
              <a:t>es</a:t>
            </a:r>
            <a:r>
              <a:rPr lang="en-US" dirty="0" smtClean="0"/>
              <a:t> </a:t>
            </a:r>
            <a:r>
              <a:rPr lang="en-US" dirty="0" err="1"/>
              <a:t>una</a:t>
            </a:r>
            <a:r>
              <a:rPr lang="en-US" dirty="0"/>
              <a:t> </a:t>
            </a:r>
            <a:r>
              <a:rPr lang="en-US" dirty="0" err="1"/>
              <a:t>familia</a:t>
            </a:r>
            <a:r>
              <a:rPr lang="en-US" dirty="0"/>
              <a:t> de </a:t>
            </a:r>
            <a:r>
              <a:rPr lang="en-US" dirty="0" err="1" smtClean="0"/>
              <a:t>fenómenos</a:t>
            </a:r>
            <a:r>
              <a:rPr lang="en-US" dirty="0" smtClean="0"/>
              <a:t> </a:t>
            </a:r>
            <a:r>
              <a:rPr lang="en-US" dirty="0" err="1" smtClean="0"/>
              <a:t>que</a:t>
            </a:r>
            <a:r>
              <a:rPr lang="en-US" dirty="0" smtClean="0"/>
              <a:t> </a:t>
            </a:r>
            <a:r>
              <a:rPr lang="en-US" dirty="0" err="1" smtClean="0"/>
              <a:t>dan</a:t>
            </a:r>
            <a:r>
              <a:rPr lang="en-US" dirty="0" smtClean="0"/>
              <a:t> </a:t>
            </a:r>
            <a:r>
              <a:rPr lang="en-US" dirty="0" err="1" smtClean="0"/>
              <a:t>resultados</a:t>
            </a:r>
            <a:r>
              <a:rPr lang="en-US" dirty="0" smtClean="0"/>
              <a:t> </a:t>
            </a:r>
            <a:r>
              <a:rPr lang="en-US" dirty="0" err="1" smtClean="0"/>
              <a:t>similares</a:t>
            </a:r>
            <a:r>
              <a:rPr lang="en-US" dirty="0" smtClean="0"/>
              <a:t> en la </a:t>
            </a:r>
            <a:r>
              <a:rPr lang="en-US" dirty="0" err="1" smtClean="0"/>
              <a:t>descomposición</a:t>
            </a:r>
            <a:r>
              <a:rPr lang="en-US" dirty="0" smtClean="0"/>
              <a:t> en </a:t>
            </a:r>
            <a:r>
              <a:rPr lang="en-US" dirty="0" err="1" smtClean="0"/>
              <a:t>números</a:t>
            </a:r>
            <a:r>
              <a:rPr lang="en-US" dirty="0" smtClean="0"/>
              <a:t> de </a:t>
            </a:r>
            <a:r>
              <a:rPr lang="en-US" dirty="0" err="1" smtClean="0"/>
              <a:t>onda</a:t>
            </a:r>
            <a:r>
              <a:rPr lang="en-US" dirty="0" smtClean="0"/>
              <a:t>. </a:t>
            </a:r>
            <a:endParaRPr lang="en-US" dirty="0"/>
          </a:p>
        </p:txBody>
      </p:sp>
    </p:spTree>
    <p:extLst>
      <p:ext uri="{BB962C8B-B14F-4D97-AF65-F5344CB8AC3E}">
        <p14:creationId xmlns:p14="http://schemas.microsoft.com/office/powerpoint/2010/main" val="39405589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5794226"/>
              </p:ext>
            </p:extLst>
          </p:nvPr>
        </p:nvGraphicFramePr>
        <p:xfrm>
          <a:off x="971600" y="1196752"/>
          <a:ext cx="7416824" cy="3566160"/>
        </p:xfrm>
        <a:graphic>
          <a:graphicData uri="http://schemas.openxmlformats.org/drawingml/2006/table">
            <a:tbl>
              <a:tblPr firstRow="1">
                <a:tableStyleId>{9D7B26C5-4107-4FEC-AEDC-1716B250A1EF}</a:tableStyleId>
              </a:tblPr>
              <a:tblGrid>
                <a:gridCol w="3430281"/>
                <a:gridCol w="3986543"/>
              </a:tblGrid>
              <a:tr h="8229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smtClean="0">
                          <a:solidFill>
                            <a:schemeClr val="bg1"/>
                          </a:solidFill>
                        </a:rPr>
                        <a:t>Número</a:t>
                      </a:r>
                      <a:r>
                        <a:rPr lang="en-US" sz="2400" baseline="0" dirty="0" smtClean="0">
                          <a:solidFill>
                            <a:schemeClr val="bg1"/>
                          </a:solidFill>
                        </a:rPr>
                        <a:t> de </a:t>
                      </a:r>
                      <a:r>
                        <a:rPr lang="en-US" sz="2400" baseline="0" dirty="0" err="1" smtClean="0">
                          <a:solidFill>
                            <a:schemeClr val="bg1"/>
                          </a:solidFill>
                        </a:rPr>
                        <a:t>onda</a:t>
                      </a:r>
                      <a:endParaRPr lang="es-AR" sz="2400" dirty="0" smtClean="0">
                        <a:solidFill>
                          <a:schemeClr val="bg1"/>
                        </a:solidFill>
                      </a:endParaRPr>
                    </a:p>
                  </a:txBody>
                  <a:tcPr anchor="ctr">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2400" dirty="0" smtClean="0">
                          <a:solidFill>
                            <a:schemeClr val="bg1"/>
                          </a:solidFill>
                        </a:rPr>
                        <a:t>% de </a:t>
                      </a:r>
                      <a:r>
                        <a:rPr lang="en-US" sz="2400" dirty="0" err="1" smtClean="0">
                          <a:solidFill>
                            <a:schemeClr val="bg1"/>
                          </a:solidFill>
                        </a:rPr>
                        <a:t>varianza</a:t>
                      </a:r>
                      <a:r>
                        <a:rPr lang="en-US" sz="2400" dirty="0" smtClean="0">
                          <a:solidFill>
                            <a:schemeClr val="bg1"/>
                          </a:solidFill>
                        </a:rPr>
                        <a:t> </a:t>
                      </a:r>
                      <a:r>
                        <a:rPr lang="en-US" sz="2400" dirty="0" err="1" smtClean="0">
                          <a:solidFill>
                            <a:schemeClr val="bg1"/>
                          </a:solidFill>
                        </a:rPr>
                        <a:t>explicada</a:t>
                      </a:r>
                      <a:r>
                        <a:rPr lang="en-US" sz="2400" dirty="0" smtClean="0">
                          <a:solidFill>
                            <a:schemeClr val="bg1"/>
                          </a:solidFill>
                        </a:rPr>
                        <a:t> </a:t>
                      </a:r>
                      <a:endParaRPr lang="en-US" sz="2400" dirty="0" smtClean="0">
                        <a:solidFill>
                          <a:schemeClr val="bg1"/>
                        </a:solidFill>
                      </a:endParaRPr>
                    </a:p>
                    <a:p>
                      <a:pPr algn="ctr"/>
                      <a:r>
                        <a:rPr lang="en-US" sz="2400" dirty="0" smtClean="0">
                          <a:solidFill>
                            <a:schemeClr val="bg1"/>
                          </a:solidFill>
                        </a:rPr>
                        <a:t>(500hPa - 50°S</a:t>
                      </a:r>
                      <a:r>
                        <a:rPr lang="en-US" sz="2400" dirty="0" smtClean="0">
                          <a:solidFill>
                            <a:schemeClr val="bg1"/>
                          </a:solidFill>
                        </a:rPr>
                        <a:t>)</a:t>
                      </a:r>
                      <a:endParaRPr lang="es-AR" sz="2400" dirty="0">
                        <a:solidFill>
                          <a:schemeClr val="bg1"/>
                        </a:solidFill>
                      </a:endParaRPr>
                    </a:p>
                  </a:txBody>
                  <a:tcPr>
                    <a:lnL w="12700" cmpd="sng">
                      <a:noFill/>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57200">
                <a:tc>
                  <a:txBody>
                    <a:bodyPr/>
                    <a:lstStyle/>
                    <a:p>
                      <a:pPr algn="ctr"/>
                      <a:r>
                        <a:rPr lang="en-US" sz="2400" smtClean="0">
                          <a:solidFill>
                            <a:schemeClr val="bg1"/>
                          </a:solidFill>
                        </a:rPr>
                        <a:t>1</a:t>
                      </a:r>
                      <a:endParaRPr lang="es-AR" sz="2400">
                        <a:solidFill>
                          <a:schemeClr val="bg1"/>
                        </a:solidFill>
                      </a:endParaRPr>
                    </a:p>
                  </a:txBody>
                  <a:tcPr>
                    <a:lnT w="12700" cap="flat" cmpd="sng" algn="ctr">
                      <a:solidFill>
                        <a:schemeClr val="bg1"/>
                      </a:solidFill>
                      <a:prstDash val="solid"/>
                      <a:round/>
                      <a:headEnd type="none" w="med" len="med"/>
                      <a:tailEnd type="none" w="med" len="med"/>
                    </a:lnT>
                  </a:tcPr>
                </a:tc>
                <a:tc>
                  <a:txBody>
                    <a:bodyPr/>
                    <a:lstStyle/>
                    <a:p>
                      <a:pPr algn="ctr"/>
                      <a:r>
                        <a:rPr lang="en-US" sz="2400" smtClean="0">
                          <a:solidFill>
                            <a:schemeClr val="bg1"/>
                          </a:solidFill>
                        </a:rPr>
                        <a:t>90,8</a:t>
                      </a:r>
                      <a:endParaRPr lang="es-AR" sz="2400">
                        <a:solidFill>
                          <a:schemeClr val="bg1"/>
                        </a:solidFill>
                      </a:endParaRPr>
                    </a:p>
                  </a:txBody>
                  <a:tcPr>
                    <a:lnT w="12700" cap="flat" cmpd="sng" algn="ctr">
                      <a:solidFill>
                        <a:schemeClr val="bg1"/>
                      </a:solidFill>
                      <a:prstDash val="solid"/>
                      <a:round/>
                      <a:headEnd type="none" w="med" len="med"/>
                      <a:tailEnd type="none" w="med" len="med"/>
                    </a:lnT>
                  </a:tcPr>
                </a:tc>
              </a:tr>
              <a:tr h="457200">
                <a:tc>
                  <a:txBody>
                    <a:bodyPr/>
                    <a:lstStyle/>
                    <a:p>
                      <a:pPr algn="ctr"/>
                      <a:r>
                        <a:rPr lang="en-US" sz="2400" smtClean="0">
                          <a:solidFill>
                            <a:schemeClr val="bg1"/>
                          </a:solidFill>
                        </a:rPr>
                        <a:t>2</a:t>
                      </a:r>
                      <a:endParaRPr lang="es-AR" sz="2400">
                        <a:solidFill>
                          <a:schemeClr val="bg1"/>
                        </a:solidFill>
                      </a:endParaRPr>
                    </a:p>
                  </a:txBody>
                  <a:tcPr/>
                </a:tc>
                <a:tc>
                  <a:txBody>
                    <a:bodyPr/>
                    <a:lstStyle/>
                    <a:p>
                      <a:pPr algn="ctr"/>
                      <a:r>
                        <a:rPr lang="en-US" sz="2400" smtClean="0">
                          <a:solidFill>
                            <a:schemeClr val="bg1"/>
                          </a:solidFill>
                        </a:rPr>
                        <a:t>0,4</a:t>
                      </a:r>
                      <a:endParaRPr lang="es-AR" sz="2400">
                        <a:solidFill>
                          <a:schemeClr val="bg1"/>
                        </a:solidFill>
                      </a:endParaRPr>
                    </a:p>
                  </a:txBody>
                  <a:tcPr/>
                </a:tc>
              </a:tr>
              <a:tr h="457200">
                <a:tc>
                  <a:txBody>
                    <a:bodyPr/>
                    <a:lstStyle/>
                    <a:p>
                      <a:pPr algn="ctr"/>
                      <a:r>
                        <a:rPr lang="en-US" sz="2400" smtClean="0">
                          <a:solidFill>
                            <a:schemeClr val="bg1"/>
                          </a:solidFill>
                        </a:rPr>
                        <a:t>3</a:t>
                      </a:r>
                      <a:endParaRPr lang="es-AR" sz="2400">
                        <a:solidFill>
                          <a:schemeClr val="bg1"/>
                        </a:solidFill>
                      </a:endParaRPr>
                    </a:p>
                  </a:txBody>
                  <a:tcPr/>
                </a:tc>
                <a:tc>
                  <a:txBody>
                    <a:bodyPr/>
                    <a:lstStyle/>
                    <a:p>
                      <a:pPr algn="ctr"/>
                      <a:r>
                        <a:rPr lang="en-US" sz="2400" smtClean="0">
                          <a:solidFill>
                            <a:schemeClr val="bg1"/>
                          </a:solidFill>
                        </a:rPr>
                        <a:t>8,2</a:t>
                      </a:r>
                      <a:endParaRPr lang="es-AR" sz="2400">
                        <a:solidFill>
                          <a:schemeClr val="bg1"/>
                        </a:solidFill>
                      </a:endParaRPr>
                    </a:p>
                  </a:txBody>
                  <a:tcPr/>
                </a:tc>
              </a:tr>
              <a:tr h="457200">
                <a:tc>
                  <a:txBody>
                    <a:bodyPr/>
                    <a:lstStyle/>
                    <a:p>
                      <a:pPr algn="ctr"/>
                      <a:r>
                        <a:rPr lang="en-US" sz="2400" smtClean="0">
                          <a:solidFill>
                            <a:schemeClr val="bg1"/>
                          </a:solidFill>
                        </a:rPr>
                        <a:t>4</a:t>
                      </a:r>
                      <a:endParaRPr lang="es-AR" sz="2400">
                        <a:solidFill>
                          <a:schemeClr val="bg1"/>
                        </a:solidFill>
                      </a:endParaRPr>
                    </a:p>
                  </a:txBody>
                  <a:tcPr/>
                </a:tc>
                <a:tc>
                  <a:txBody>
                    <a:bodyPr/>
                    <a:lstStyle/>
                    <a:p>
                      <a:pPr algn="ctr"/>
                      <a:r>
                        <a:rPr lang="en-US" sz="2400" smtClean="0">
                          <a:solidFill>
                            <a:schemeClr val="bg1"/>
                          </a:solidFill>
                        </a:rPr>
                        <a:t>0,4</a:t>
                      </a:r>
                      <a:endParaRPr lang="es-AR" sz="2400">
                        <a:solidFill>
                          <a:schemeClr val="bg1"/>
                        </a:solidFill>
                      </a:endParaRPr>
                    </a:p>
                  </a:txBody>
                  <a:tcPr/>
                </a:tc>
              </a:tr>
              <a:tr h="457200">
                <a:tc>
                  <a:txBody>
                    <a:bodyPr/>
                    <a:lstStyle/>
                    <a:p>
                      <a:pPr algn="ctr"/>
                      <a:r>
                        <a:rPr lang="en-US" sz="2400" smtClean="0">
                          <a:solidFill>
                            <a:schemeClr val="bg1"/>
                          </a:solidFill>
                        </a:rPr>
                        <a:t>5</a:t>
                      </a:r>
                      <a:endParaRPr lang="es-AR" sz="2400">
                        <a:solidFill>
                          <a:schemeClr val="bg1"/>
                        </a:solidFill>
                      </a:endParaRPr>
                    </a:p>
                  </a:txBody>
                  <a:tcPr/>
                </a:tc>
                <a:tc>
                  <a:txBody>
                    <a:bodyPr/>
                    <a:lstStyle/>
                    <a:p>
                      <a:pPr algn="ctr"/>
                      <a:r>
                        <a:rPr lang="en-US" sz="2400" smtClean="0">
                          <a:solidFill>
                            <a:schemeClr val="bg1"/>
                          </a:solidFill>
                        </a:rPr>
                        <a:t>0,1</a:t>
                      </a:r>
                      <a:endParaRPr lang="es-AR" sz="2400">
                        <a:solidFill>
                          <a:schemeClr val="bg1"/>
                        </a:solidFill>
                      </a:endParaRPr>
                    </a:p>
                  </a:txBody>
                  <a:tcPr/>
                </a:tc>
              </a:tr>
              <a:tr h="457200">
                <a:tc>
                  <a:txBody>
                    <a:bodyPr/>
                    <a:lstStyle/>
                    <a:p>
                      <a:pPr algn="ctr"/>
                      <a:r>
                        <a:rPr lang="en-US" sz="2400" smtClean="0">
                          <a:solidFill>
                            <a:schemeClr val="bg1"/>
                          </a:solidFill>
                        </a:rPr>
                        <a:t>6</a:t>
                      </a:r>
                      <a:endParaRPr lang="es-AR" sz="2400">
                        <a:solidFill>
                          <a:schemeClr val="bg1"/>
                        </a:solidFill>
                      </a:endParaRPr>
                    </a:p>
                  </a:txBody>
                  <a:tcPr>
                    <a:lnB w="12700" cap="flat" cmpd="sng" algn="ctr">
                      <a:solidFill>
                        <a:schemeClr val="bg1"/>
                      </a:solidFill>
                      <a:prstDash val="solid"/>
                      <a:round/>
                      <a:headEnd type="none" w="med" len="med"/>
                      <a:tailEnd type="none" w="med" len="med"/>
                    </a:lnB>
                  </a:tcPr>
                </a:tc>
                <a:tc>
                  <a:txBody>
                    <a:bodyPr/>
                    <a:lstStyle/>
                    <a:p>
                      <a:pPr algn="ctr"/>
                      <a:r>
                        <a:rPr lang="en-US" sz="2400" dirty="0" smtClean="0">
                          <a:solidFill>
                            <a:schemeClr val="bg1"/>
                          </a:solidFill>
                        </a:rPr>
                        <a:t>0,1</a:t>
                      </a:r>
                      <a:endParaRPr lang="es-AR" sz="2400" dirty="0">
                        <a:solidFill>
                          <a:schemeClr val="bg1"/>
                        </a:solidFill>
                      </a:endParaRPr>
                    </a:p>
                  </a:txBody>
                  <a:tcPr>
                    <a:lnB w="12700" cap="flat" cmpd="sng" algn="ctr">
                      <a:solidFill>
                        <a:schemeClr val="bg1"/>
                      </a:solidFill>
                      <a:prstDash val="solid"/>
                      <a:round/>
                      <a:headEnd type="none" w="med" len="med"/>
                      <a:tailEnd type="none" w="med" len="med"/>
                    </a:lnB>
                  </a:tcPr>
                </a:tc>
              </a:tr>
            </a:tbl>
          </a:graphicData>
        </a:graphic>
      </p:graphicFrame>
      <p:sp>
        <p:nvSpPr>
          <p:cNvPr id="3" name="TextBox 2"/>
          <p:cNvSpPr txBox="1"/>
          <p:nvPr/>
        </p:nvSpPr>
        <p:spPr>
          <a:xfrm>
            <a:off x="5364088" y="4869165"/>
            <a:ext cx="3024336" cy="307777"/>
          </a:xfrm>
          <a:prstGeom prst="rect">
            <a:avLst/>
          </a:prstGeom>
          <a:noFill/>
        </p:spPr>
        <p:txBody>
          <a:bodyPr wrap="square" rtlCol="0">
            <a:spAutoFit/>
          </a:bodyPr>
          <a:lstStyle/>
          <a:p>
            <a:pPr algn="r"/>
            <a:r>
              <a:rPr lang="en-US" sz="1400" dirty="0" smtClean="0">
                <a:solidFill>
                  <a:schemeClr val="bg1"/>
                </a:solidFill>
              </a:rPr>
              <a:t>van Loon y </a:t>
            </a:r>
            <a:r>
              <a:rPr lang="en-US" sz="1400" dirty="0" err="1" smtClean="0">
                <a:solidFill>
                  <a:schemeClr val="bg1"/>
                </a:solidFill>
              </a:rPr>
              <a:t>Jenne</a:t>
            </a:r>
            <a:r>
              <a:rPr lang="en-US" sz="1400" dirty="0" smtClean="0">
                <a:solidFill>
                  <a:schemeClr val="bg1"/>
                </a:solidFill>
              </a:rPr>
              <a:t> (1972)</a:t>
            </a:r>
            <a:endParaRPr lang="es-AR" sz="1400" dirty="0">
              <a:solidFill>
                <a:schemeClr val="bg1"/>
              </a:solidFill>
            </a:endParaRPr>
          </a:p>
        </p:txBody>
      </p:sp>
    </p:spTree>
    <p:extLst>
      <p:ext uri="{BB962C8B-B14F-4D97-AF65-F5344CB8AC3E}">
        <p14:creationId xmlns:p14="http://schemas.microsoft.com/office/powerpoint/2010/main" val="34308071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Conclusiones</a:t>
            </a:r>
            <a:endParaRPr lang="es-AR" dirty="0"/>
          </a:p>
        </p:txBody>
      </p:sp>
      <p:sp>
        <p:nvSpPr>
          <p:cNvPr id="3" name="Text Placeholder 2"/>
          <p:cNvSpPr>
            <a:spLocks noGrp="1"/>
          </p:cNvSpPr>
          <p:nvPr>
            <p:ph type="body" sz="quarter" idx="11"/>
          </p:nvPr>
        </p:nvSpPr>
        <p:spPr/>
        <p:txBody>
          <a:bodyPr>
            <a:normAutofit lnSpcReduction="10000"/>
          </a:bodyPr>
          <a:lstStyle/>
          <a:p>
            <a:r>
              <a:rPr lang="en-US" dirty="0"/>
              <a:t>SPEEDY genera </a:t>
            </a:r>
            <a:r>
              <a:rPr lang="en-US" dirty="0" err="1"/>
              <a:t>una</a:t>
            </a:r>
            <a:r>
              <a:rPr lang="en-US" dirty="0"/>
              <a:t> QS1 con </a:t>
            </a:r>
            <a:r>
              <a:rPr lang="en-US" dirty="0" err="1"/>
              <a:t>desarrollo</a:t>
            </a:r>
            <a:r>
              <a:rPr lang="en-US" dirty="0"/>
              <a:t> vertical  </a:t>
            </a:r>
            <a:r>
              <a:rPr lang="en-US" dirty="0" err="1" smtClean="0"/>
              <a:t>importante</a:t>
            </a:r>
            <a:r>
              <a:rPr lang="en-US" dirty="0" smtClean="0"/>
              <a:t> a </a:t>
            </a:r>
            <a:r>
              <a:rPr lang="en-US" dirty="0" err="1"/>
              <a:t>pesar</a:t>
            </a:r>
            <a:r>
              <a:rPr lang="en-US" dirty="0"/>
              <a:t> de no </a:t>
            </a:r>
            <a:r>
              <a:rPr lang="en-US" dirty="0" err="1" smtClean="0"/>
              <a:t>simular</a:t>
            </a:r>
            <a:r>
              <a:rPr lang="en-US" dirty="0" smtClean="0"/>
              <a:t> </a:t>
            </a:r>
            <a:r>
              <a:rPr lang="en-US" dirty="0" err="1" smtClean="0"/>
              <a:t>correctamente</a:t>
            </a:r>
            <a:r>
              <a:rPr lang="en-US" dirty="0" smtClean="0"/>
              <a:t> la </a:t>
            </a:r>
            <a:r>
              <a:rPr lang="en-US" dirty="0" err="1" smtClean="0"/>
              <a:t>circulación</a:t>
            </a:r>
            <a:r>
              <a:rPr lang="en-US" dirty="0" smtClean="0"/>
              <a:t> </a:t>
            </a:r>
            <a:r>
              <a:rPr lang="en-US" dirty="0" err="1" smtClean="0"/>
              <a:t>estratosférica</a:t>
            </a:r>
            <a:r>
              <a:rPr lang="en-US" dirty="0"/>
              <a:t>.</a:t>
            </a:r>
          </a:p>
          <a:p>
            <a:r>
              <a:rPr lang="en-US" dirty="0" smtClean="0"/>
              <a:t>SPEEDY </a:t>
            </a:r>
            <a:r>
              <a:rPr lang="en-US" dirty="0" err="1" smtClean="0"/>
              <a:t>simula</a:t>
            </a:r>
            <a:r>
              <a:rPr lang="en-US" dirty="0" smtClean="0"/>
              <a:t> </a:t>
            </a:r>
            <a:r>
              <a:rPr lang="en-US" dirty="0"/>
              <a:t>la QS3 con </a:t>
            </a:r>
            <a:r>
              <a:rPr lang="en-US" dirty="0" err="1"/>
              <a:t>desempeño</a:t>
            </a:r>
            <a:r>
              <a:rPr lang="en-US" dirty="0"/>
              <a:t> </a:t>
            </a:r>
            <a:r>
              <a:rPr lang="en-US" dirty="0" smtClean="0"/>
              <a:t>variable.</a:t>
            </a:r>
            <a:endParaRPr lang="en-US" dirty="0"/>
          </a:p>
          <a:p>
            <a:r>
              <a:rPr lang="en-US" dirty="0" smtClean="0"/>
              <a:t>Se </a:t>
            </a:r>
            <a:r>
              <a:rPr lang="en-US" dirty="0" err="1"/>
              <a:t>observan</a:t>
            </a:r>
            <a:r>
              <a:rPr lang="en-US" dirty="0"/>
              <a:t> </a:t>
            </a:r>
            <a:r>
              <a:rPr lang="en-US" dirty="0" err="1"/>
              <a:t>variaciones</a:t>
            </a:r>
            <a:r>
              <a:rPr lang="en-US" dirty="0"/>
              <a:t> </a:t>
            </a:r>
            <a:r>
              <a:rPr lang="en-US" dirty="0" err="1"/>
              <a:t>estacionales</a:t>
            </a:r>
            <a:r>
              <a:rPr lang="en-US" dirty="0"/>
              <a:t> en la </a:t>
            </a:r>
            <a:r>
              <a:rPr lang="en-US" dirty="0" err="1"/>
              <a:t>respuesta</a:t>
            </a:r>
            <a:r>
              <a:rPr lang="en-US" dirty="0"/>
              <a:t> </a:t>
            </a:r>
            <a:r>
              <a:rPr lang="en-US" dirty="0" smtClean="0"/>
              <a:t>de la QS3 a </a:t>
            </a:r>
            <a:r>
              <a:rPr lang="en-US" dirty="0" err="1" smtClean="0"/>
              <a:t>las</a:t>
            </a:r>
            <a:r>
              <a:rPr lang="en-US" dirty="0" smtClean="0"/>
              <a:t> </a:t>
            </a:r>
            <a:r>
              <a:rPr lang="en-US" dirty="0" err="1" smtClean="0"/>
              <a:t>condiciones</a:t>
            </a:r>
            <a:r>
              <a:rPr lang="en-US" dirty="0" smtClean="0"/>
              <a:t> </a:t>
            </a:r>
            <a:r>
              <a:rPr lang="en-US" dirty="0"/>
              <a:t>de </a:t>
            </a:r>
            <a:r>
              <a:rPr lang="en-US" dirty="0" err="1" smtClean="0"/>
              <a:t>contorno</a:t>
            </a:r>
            <a:r>
              <a:rPr lang="en-US" dirty="0"/>
              <a:t>.</a:t>
            </a:r>
          </a:p>
          <a:p>
            <a:r>
              <a:rPr lang="en-US" dirty="0" err="1" smtClean="0"/>
              <a:t>Estos</a:t>
            </a:r>
            <a:r>
              <a:rPr lang="en-US" dirty="0" smtClean="0"/>
              <a:t> </a:t>
            </a:r>
            <a:r>
              <a:rPr lang="en-US" dirty="0" err="1" smtClean="0"/>
              <a:t>cambios</a:t>
            </a:r>
            <a:r>
              <a:rPr lang="en-US" dirty="0" smtClean="0"/>
              <a:t> </a:t>
            </a:r>
            <a:r>
              <a:rPr lang="en-US" dirty="0"/>
              <a:t>en la </a:t>
            </a:r>
            <a:r>
              <a:rPr lang="en-US" dirty="0" smtClean="0"/>
              <a:t>QS3 </a:t>
            </a:r>
            <a:r>
              <a:rPr lang="en-US" dirty="0" err="1" smtClean="0"/>
              <a:t>simulada</a:t>
            </a:r>
            <a:r>
              <a:rPr lang="en-US" dirty="0" smtClean="0"/>
              <a:t> </a:t>
            </a:r>
            <a:r>
              <a:rPr lang="en-US" dirty="0"/>
              <a:t>se </a:t>
            </a:r>
            <a:r>
              <a:rPr lang="en-US" dirty="0" err="1"/>
              <a:t>dan</a:t>
            </a:r>
            <a:r>
              <a:rPr lang="en-US" dirty="0"/>
              <a:t> </a:t>
            </a:r>
            <a:r>
              <a:rPr lang="en-US" dirty="0" err="1"/>
              <a:t>por</a:t>
            </a:r>
            <a:r>
              <a:rPr lang="en-US" dirty="0"/>
              <a:t> </a:t>
            </a:r>
            <a:r>
              <a:rPr lang="en-US" dirty="0" err="1"/>
              <a:t>cambios</a:t>
            </a:r>
            <a:r>
              <a:rPr lang="en-US" dirty="0"/>
              <a:t> en </a:t>
            </a:r>
            <a:r>
              <a:rPr lang="en-US" dirty="0" err="1" smtClean="0"/>
              <a:t>su</a:t>
            </a:r>
            <a:r>
              <a:rPr lang="en-US" dirty="0" smtClean="0"/>
              <a:t> </a:t>
            </a:r>
            <a:r>
              <a:rPr lang="en-US" dirty="0" err="1" smtClean="0"/>
              <a:t>estacionariedad</a:t>
            </a:r>
            <a:r>
              <a:rPr lang="en-US" dirty="0" smtClean="0"/>
              <a:t>.</a:t>
            </a:r>
            <a:endParaRPr lang="en-US" dirty="0"/>
          </a:p>
          <a:p>
            <a:r>
              <a:rPr lang="en-US" dirty="0" smtClean="0"/>
              <a:t>La </a:t>
            </a:r>
            <a:r>
              <a:rPr lang="en-US" dirty="0" err="1"/>
              <a:t>interacción</a:t>
            </a:r>
            <a:r>
              <a:rPr lang="en-US" dirty="0"/>
              <a:t> </a:t>
            </a:r>
            <a:r>
              <a:rPr lang="en-US" dirty="0" err="1" smtClean="0"/>
              <a:t>suelo-atmósfera</a:t>
            </a:r>
            <a:r>
              <a:rPr lang="en-US" dirty="0" smtClean="0"/>
              <a:t> </a:t>
            </a:r>
            <a:r>
              <a:rPr lang="en-US" dirty="0" err="1" smtClean="0"/>
              <a:t>es</a:t>
            </a:r>
            <a:r>
              <a:rPr lang="en-US" dirty="0" smtClean="0"/>
              <a:t> </a:t>
            </a:r>
            <a:r>
              <a:rPr lang="en-US" dirty="0" err="1"/>
              <a:t>importante</a:t>
            </a:r>
            <a:r>
              <a:rPr lang="en-US" dirty="0"/>
              <a:t> </a:t>
            </a:r>
            <a:r>
              <a:rPr lang="en-US" dirty="0" smtClean="0"/>
              <a:t>en la </a:t>
            </a:r>
            <a:r>
              <a:rPr lang="en-US" dirty="0" err="1"/>
              <a:t>localización</a:t>
            </a:r>
            <a:r>
              <a:rPr lang="en-US" dirty="0"/>
              <a:t>, no en la </a:t>
            </a:r>
            <a:r>
              <a:rPr lang="en-US" dirty="0" err="1"/>
              <a:t>amplitud</a:t>
            </a:r>
            <a:r>
              <a:rPr lang="en-US" dirty="0"/>
              <a:t> de la </a:t>
            </a:r>
            <a:r>
              <a:rPr lang="en-US" dirty="0" smtClean="0"/>
              <a:t>QS3.</a:t>
            </a:r>
            <a:endParaRPr lang="en-US" dirty="0"/>
          </a:p>
          <a:p>
            <a:endParaRPr lang="es-AR" dirty="0"/>
          </a:p>
        </p:txBody>
      </p:sp>
    </p:spTree>
    <p:extLst>
      <p:ext uri="{BB962C8B-B14F-4D97-AF65-F5344CB8AC3E}">
        <p14:creationId xmlns:p14="http://schemas.microsoft.com/office/powerpoint/2010/main" val="464771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smtClean="0"/>
              <a:t>Reflexiones</a:t>
            </a:r>
            <a:r>
              <a:rPr lang="en-US" smtClean="0"/>
              <a:t> finales</a:t>
            </a:r>
            <a:endParaRPr lang="es-AR"/>
          </a:p>
        </p:txBody>
      </p:sp>
      <p:sp>
        <p:nvSpPr>
          <p:cNvPr id="4" name="Text Placeholder 3"/>
          <p:cNvSpPr>
            <a:spLocks noGrp="1"/>
          </p:cNvSpPr>
          <p:nvPr>
            <p:ph type="body" sz="quarter" idx="11"/>
          </p:nvPr>
        </p:nvSpPr>
        <p:spPr/>
        <p:txBody>
          <a:bodyPr/>
          <a:lstStyle/>
          <a:p>
            <a:pPr marL="457200" indent="-457200">
              <a:buFont typeface="Courier New" pitchFamily="49" charset="0"/>
              <a:buChar char="o"/>
            </a:pPr>
            <a:r>
              <a:rPr lang="en-US" dirty="0" err="1" smtClean="0"/>
              <a:t>Ya</a:t>
            </a:r>
            <a:r>
              <a:rPr lang="en-US" dirty="0" smtClean="0"/>
              <a:t> </a:t>
            </a:r>
            <a:r>
              <a:rPr lang="en-US" dirty="0" err="1" smtClean="0"/>
              <a:t>que</a:t>
            </a:r>
            <a:r>
              <a:rPr lang="en-US" dirty="0" smtClean="0"/>
              <a:t> la QS3 </a:t>
            </a:r>
            <a:r>
              <a:rPr lang="en-US" dirty="0" err="1" smtClean="0"/>
              <a:t>está</a:t>
            </a:r>
            <a:r>
              <a:rPr lang="en-US" dirty="0" smtClean="0"/>
              <a:t> </a:t>
            </a:r>
            <a:r>
              <a:rPr lang="en-US" dirty="0" err="1" smtClean="0"/>
              <a:t>asociada</a:t>
            </a:r>
            <a:r>
              <a:rPr lang="en-US" dirty="0" smtClean="0"/>
              <a:t> </a:t>
            </a:r>
            <a:r>
              <a:rPr lang="en-US" dirty="0" smtClean="0"/>
              <a:t>a </a:t>
            </a:r>
            <a:r>
              <a:rPr lang="en-US" dirty="0" err="1" smtClean="0"/>
              <a:t>trenes</a:t>
            </a:r>
            <a:r>
              <a:rPr lang="en-US" dirty="0" smtClean="0"/>
              <a:t> de </a:t>
            </a:r>
            <a:r>
              <a:rPr lang="en-US" dirty="0" err="1" smtClean="0"/>
              <a:t>onda</a:t>
            </a:r>
            <a:r>
              <a:rPr lang="en-US" dirty="0" smtClean="0"/>
              <a:t> y </a:t>
            </a:r>
            <a:r>
              <a:rPr lang="en-US" dirty="0" err="1" smtClean="0"/>
              <a:t>ondas</a:t>
            </a:r>
            <a:r>
              <a:rPr lang="en-US" dirty="0" smtClean="0"/>
              <a:t> </a:t>
            </a:r>
            <a:r>
              <a:rPr lang="en-US" dirty="0" err="1" smtClean="0"/>
              <a:t>planetarias</a:t>
            </a:r>
            <a:r>
              <a:rPr lang="en-US" dirty="0" smtClean="0"/>
              <a:t> </a:t>
            </a:r>
            <a:r>
              <a:rPr lang="en-US" dirty="0" err="1" smtClean="0"/>
              <a:t>zonales</a:t>
            </a:r>
            <a:r>
              <a:rPr lang="en-US" dirty="0" smtClean="0"/>
              <a:t>, ¿</a:t>
            </a:r>
            <a:r>
              <a:rPr lang="en-US" dirty="0" err="1" smtClean="0"/>
              <a:t>e</a:t>
            </a:r>
            <a:r>
              <a:rPr lang="en-US" dirty="0" err="1" smtClean="0"/>
              <a:t>xiste</a:t>
            </a:r>
            <a:r>
              <a:rPr lang="en-US" dirty="0" smtClean="0"/>
              <a:t> </a:t>
            </a:r>
            <a:r>
              <a:rPr lang="en-US" dirty="0" smtClean="0"/>
              <a:t>“la” </a:t>
            </a:r>
            <a:r>
              <a:rPr lang="en-US" dirty="0" err="1" smtClean="0"/>
              <a:t>onda</a:t>
            </a:r>
            <a:r>
              <a:rPr lang="en-US" dirty="0" smtClean="0"/>
              <a:t> 3</a:t>
            </a:r>
            <a:r>
              <a:rPr lang="en-US" dirty="0" smtClean="0"/>
              <a:t>?.</a:t>
            </a:r>
            <a:endParaRPr lang="en-US" dirty="0" smtClean="0"/>
          </a:p>
          <a:p>
            <a:pPr marL="457200" indent="-457200">
              <a:buFont typeface="Courier New" pitchFamily="49" charset="0"/>
              <a:buChar char="o"/>
            </a:pPr>
            <a:r>
              <a:rPr lang="en-US" dirty="0" smtClean="0"/>
              <a:t>SPEEDY no </a:t>
            </a:r>
            <a:r>
              <a:rPr lang="en-US" dirty="0" err="1" smtClean="0"/>
              <a:t>simula</a:t>
            </a:r>
            <a:r>
              <a:rPr lang="en-US" dirty="0" smtClean="0"/>
              <a:t> </a:t>
            </a:r>
            <a:r>
              <a:rPr lang="en-US" dirty="0" err="1" smtClean="0"/>
              <a:t>correctamente</a:t>
            </a:r>
            <a:r>
              <a:rPr lang="en-US" dirty="0" smtClean="0"/>
              <a:t> la QS3</a:t>
            </a:r>
            <a:r>
              <a:rPr lang="en-US" dirty="0" smtClean="0"/>
              <a:t>. </a:t>
            </a:r>
          </a:p>
          <a:p>
            <a:pPr marL="457200" indent="-457200">
              <a:buFont typeface="Courier New" pitchFamily="49" charset="0"/>
              <a:buChar char="o"/>
            </a:pPr>
            <a:r>
              <a:rPr lang="en-US" dirty="0" smtClean="0"/>
              <a:t>La </a:t>
            </a:r>
            <a:r>
              <a:rPr lang="en-US" dirty="0" err="1" smtClean="0"/>
              <a:t>localización</a:t>
            </a:r>
            <a:r>
              <a:rPr lang="en-US" dirty="0" smtClean="0"/>
              <a:t> de la QS3 </a:t>
            </a:r>
            <a:r>
              <a:rPr lang="en-US" dirty="0" err="1" smtClean="0"/>
              <a:t>es</a:t>
            </a:r>
            <a:r>
              <a:rPr lang="en-US" dirty="0" smtClean="0"/>
              <a:t> sensible a </a:t>
            </a:r>
            <a:r>
              <a:rPr lang="en-US" dirty="0" err="1" smtClean="0"/>
              <a:t>las</a:t>
            </a:r>
            <a:r>
              <a:rPr lang="en-US" dirty="0" smtClean="0"/>
              <a:t> </a:t>
            </a:r>
            <a:r>
              <a:rPr lang="en-US" dirty="0" err="1" smtClean="0"/>
              <a:t>condiciones</a:t>
            </a:r>
            <a:r>
              <a:rPr lang="en-US" dirty="0" smtClean="0"/>
              <a:t> de </a:t>
            </a:r>
            <a:r>
              <a:rPr lang="en-US" dirty="0" err="1" smtClean="0"/>
              <a:t>contorno</a:t>
            </a:r>
            <a:r>
              <a:rPr lang="en-US" dirty="0" smtClean="0"/>
              <a:t> </a:t>
            </a:r>
            <a:r>
              <a:rPr lang="en-US" dirty="0" smtClean="0"/>
              <a:t>inferior.</a:t>
            </a:r>
            <a:endParaRPr lang="en-US" dirty="0" smtClean="0"/>
          </a:p>
          <a:p>
            <a:pPr marL="457200" indent="-457200">
              <a:buFont typeface="Courier New" pitchFamily="49" charset="0"/>
              <a:buChar char="o"/>
            </a:pPr>
            <a:endParaRPr lang="en-US" dirty="0" smtClean="0"/>
          </a:p>
          <a:p>
            <a:pPr marL="457200" indent="-457200">
              <a:buFont typeface="Courier New" pitchFamily="49" charset="0"/>
              <a:buChar char="o"/>
            </a:pPr>
            <a:endParaRPr lang="es-AR" dirty="0"/>
          </a:p>
        </p:txBody>
      </p:sp>
    </p:spTree>
    <p:extLst>
      <p:ext uri="{BB962C8B-B14F-4D97-AF65-F5344CB8AC3E}">
        <p14:creationId xmlns:p14="http://schemas.microsoft.com/office/powerpoint/2010/main" val="37017186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2419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835696" y="270520"/>
            <a:ext cx="5472608" cy="5096408"/>
            <a:chOff x="1403650" y="46402"/>
            <a:chExt cx="6336702" cy="5901100"/>
          </a:xfrm>
        </p:grpSpPr>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50" y="46402"/>
              <a:ext cx="6336702" cy="5901100"/>
            </a:xfrm>
            <a:prstGeom prst="rect">
              <a:avLst/>
            </a:prstGeom>
            <a:ln w="57150">
              <a:noFill/>
              <a:tailEnd type="triangle" w="med" len="lg"/>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eform 16"/>
            <p:cNvSpPr/>
            <p:nvPr/>
          </p:nvSpPr>
          <p:spPr>
            <a:xfrm>
              <a:off x="3133725" y="1819275"/>
              <a:ext cx="1219200" cy="962025"/>
            </a:xfrm>
            <a:custGeom>
              <a:avLst/>
              <a:gdLst>
                <a:gd name="connsiteX0" fmla="*/ 1219200 w 1219200"/>
                <a:gd name="connsiteY0" fmla="*/ 962025 h 962025"/>
                <a:gd name="connsiteX1" fmla="*/ 819150 w 1219200"/>
                <a:gd name="connsiteY1" fmla="*/ 247650 h 962025"/>
                <a:gd name="connsiteX2" fmla="*/ 0 w 1219200"/>
                <a:gd name="connsiteY2" fmla="*/ 0 h 962025"/>
              </a:gdLst>
              <a:ahLst/>
              <a:cxnLst>
                <a:cxn ang="0">
                  <a:pos x="connsiteX0" y="connsiteY0"/>
                </a:cxn>
                <a:cxn ang="0">
                  <a:pos x="connsiteX1" y="connsiteY1"/>
                </a:cxn>
                <a:cxn ang="0">
                  <a:pos x="connsiteX2" y="connsiteY2"/>
                </a:cxn>
              </a:cxnLst>
              <a:rect l="l" t="t" r="r" b="b"/>
              <a:pathLst>
                <a:path w="1219200" h="962025">
                  <a:moveTo>
                    <a:pt x="1219200" y="962025"/>
                  </a:moveTo>
                  <a:cubicBezTo>
                    <a:pt x="1120775" y="685006"/>
                    <a:pt x="1022350" y="407987"/>
                    <a:pt x="819150" y="247650"/>
                  </a:cubicBezTo>
                  <a:cubicBezTo>
                    <a:pt x="615950" y="87313"/>
                    <a:pt x="307975" y="43656"/>
                    <a:pt x="0" y="0"/>
                  </a:cubicBezTo>
                </a:path>
              </a:pathLst>
            </a:custGeom>
            <a:ln w="57150">
              <a:solidFill>
                <a:srgbClr val="8F001E"/>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8" name="Freeform 17"/>
            <p:cNvSpPr/>
            <p:nvPr/>
          </p:nvSpPr>
          <p:spPr>
            <a:xfrm>
              <a:off x="2667000" y="3171825"/>
              <a:ext cx="1628775" cy="31324"/>
            </a:xfrm>
            <a:custGeom>
              <a:avLst/>
              <a:gdLst>
                <a:gd name="connsiteX0" fmla="*/ 0 w 1628775"/>
                <a:gd name="connsiteY0" fmla="*/ 0 h 31324"/>
                <a:gd name="connsiteX1" fmla="*/ 914400 w 1628775"/>
                <a:gd name="connsiteY1" fmla="*/ 28575 h 31324"/>
                <a:gd name="connsiteX2" fmla="*/ 1628775 w 1628775"/>
                <a:gd name="connsiteY2" fmla="*/ 28575 h 31324"/>
              </a:gdLst>
              <a:ahLst/>
              <a:cxnLst>
                <a:cxn ang="0">
                  <a:pos x="connsiteX0" y="connsiteY0"/>
                </a:cxn>
                <a:cxn ang="0">
                  <a:pos x="connsiteX1" y="connsiteY1"/>
                </a:cxn>
                <a:cxn ang="0">
                  <a:pos x="connsiteX2" y="connsiteY2"/>
                </a:cxn>
              </a:cxnLst>
              <a:rect l="l" t="t" r="r" b="b"/>
              <a:pathLst>
                <a:path w="1628775" h="31324">
                  <a:moveTo>
                    <a:pt x="0" y="0"/>
                  </a:moveTo>
                  <a:lnTo>
                    <a:pt x="914400" y="28575"/>
                  </a:lnTo>
                  <a:cubicBezTo>
                    <a:pt x="1185862" y="33337"/>
                    <a:pt x="1407318" y="30956"/>
                    <a:pt x="1628775" y="28575"/>
                  </a:cubicBezTo>
                </a:path>
              </a:pathLst>
            </a:custGeom>
            <a:ln w="57150">
              <a:solidFill>
                <a:srgbClr val="8F001E"/>
              </a:solidFill>
              <a:tailEnd type="triangle" w="med" len="lg"/>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9" name="Freeform 18"/>
            <p:cNvSpPr/>
            <p:nvPr/>
          </p:nvSpPr>
          <p:spPr>
            <a:xfrm>
              <a:off x="3943350" y="3648075"/>
              <a:ext cx="723900" cy="1285875"/>
            </a:xfrm>
            <a:custGeom>
              <a:avLst/>
              <a:gdLst>
                <a:gd name="connsiteX0" fmla="*/ 723900 w 723900"/>
                <a:gd name="connsiteY0" fmla="*/ 0 h 1285875"/>
                <a:gd name="connsiteX1" fmla="*/ 190500 w 723900"/>
                <a:gd name="connsiteY1" fmla="*/ 762000 h 1285875"/>
                <a:gd name="connsiteX2" fmla="*/ 0 w 723900"/>
                <a:gd name="connsiteY2" fmla="*/ 1285875 h 1285875"/>
              </a:gdLst>
              <a:ahLst/>
              <a:cxnLst>
                <a:cxn ang="0">
                  <a:pos x="connsiteX0" y="connsiteY0"/>
                </a:cxn>
                <a:cxn ang="0">
                  <a:pos x="connsiteX1" y="connsiteY1"/>
                </a:cxn>
                <a:cxn ang="0">
                  <a:pos x="connsiteX2" y="connsiteY2"/>
                </a:cxn>
              </a:cxnLst>
              <a:rect l="l" t="t" r="r" b="b"/>
              <a:pathLst>
                <a:path w="723900" h="1285875">
                  <a:moveTo>
                    <a:pt x="723900" y="0"/>
                  </a:moveTo>
                  <a:cubicBezTo>
                    <a:pt x="517525" y="273844"/>
                    <a:pt x="311150" y="547688"/>
                    <a:pt x="190500" y="762000"/>
                  </a:cubicBezTo>
                  <a:cubicBezTo>
                    <a:pt x="69850" y="976313"/>
                    <a:pt x="34925" y="1131094"/>
                    <a:pt x="0" y="1285875"/>
                  </a:cubicBezTo>
                </a:path>
              </a:pathLst>
            </a:custGeom>
            <a:ln w="57150">
              <a:solidFill>
                <a:srgbClr val="8F001E"/>
              </a:solidFill>
              <a:tailEnd type="triangle" w="med" len="lg"/>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0" name="Freeform 19"/>
            <p:cNvSpPr/>
            <p:nvPr/>
          </p:nvSpPr>
          <p:spPr>
            <a:xfrm>
              <a:off x="5362575" y="3562350"/>
              <a:ext cx="453326" cy="1171575"/>
            </a:xfrm>
            <a:custGeom>
              <a:avLst/>
              <a:gdLst>
                <a:gd name="connsiteX0" fmla="*/ 447675 w 453326"/>
                <a:gd name="connsiteY0" fmla="*/ 1171575 h 1171575"/>
                <a:gd name="connsiteX1" fmla="*/ 390525 w 453326"/>
                <a:gd name="connsiteY1" fmla="*/ 581025 h 1171575"/>
                <a:gd name="connsiteX2" fmla="*/ 0 w 453326"/>
                <a:gd name="connsiteY2" fmla="*/ 0 h 1171575"/>
              </a:gdLst>
              <a:ahLst/>
              <a:cxnLst>
                <a:cxn ang="0">
                  <a:pos x="connsiteX0" y="connsiteY0"/>
                </a:cxn>
                <a:cxn ang="0">
                  <a:pos x="connsiteX1" y="connsiteY1"/>
                </a:cxn>
                <a:cxn ang="0">
                  <a:pos x="connsiteX2" y="connsiteY2"/>
                </a:cxn>
              </a:cxnLst>
              <a:rect l="l" t="t" r="r" b="b"/>
              <a:pathLst>
                <a:path w="453326" h="1171575">
                  <a:moveTo>
                    <a:pt x="447675" y="1171575"/>
                  </a:moveTo>
                  <a:cubicBezTo>
                    <a:pt x="456406" y="973931"/>
                    <a:pt x="465137" y="776287"/>
                    <a:pt x="390525" y="581025"/>
                  </a:cubicBezTo>
                  <a:cubicBezTo>
                    <a:pt x="315913" y="385763"/>
                    <a:pt x="157956" y="192881"/>
                    <a:pt x="0" y="0"/>
                  </a:cubicBezTo>
                </a:path>
              </a:pathLst>
            </a:custGeom>
            <a:ln w="57150">
              <a:solidFill>
                <a:srgbClr val="8F001E"/>
              </a:solidFill>
              <a:tailEnd type="triangle" w="med" len="lg"/>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1" name="Freeform 20"/>
            <p:cNvSpPr/>
            <p:nvPr/>
          </p:nvSpPr>
          <p:spPr>
            <a:xfrm>
              <a:off x="5295900" y="2667000"/>
              <a:ext cx="1257300" cy="262574"/>
            </a:xfrm>
            <a:custGeom>
              <a:avLst/>
              <a:gdLst>
                <a:gd name="connsiteX0" fmla="*/ 0 w 1257300"/>
                <a:gd name="connsiteY0" fmla="*/ 0 h 262574"/>
                <a:gd name="connsiteX1" fmla="*/ 885825 w 1257300"/>
                <a:gd name="connsiteY1" fmla="*/ 228600 h 262574"/>
                <a:gd name="connsiteX2" fmla="*/ 1257300 w 1257300"/>
                <a:gd name="connsiteY2" fmla="*/ 257175 h 262574"/>
              </a:gdLst>
              <a:ahLst/>
              <a:cxnLst>
                <a:cxn ang="0">
                  <a:pos x="connsiteX0" y="connsiteY0"/>
                </a:cxn>
                <a:cxn ang="0">
                  <a:pos x="connsiteX1" y="connsiteY1"/>
                </a:cxn>
                <a:cxn ang="0">
                  <a:pos x="connsiteX2" y="connsiteY2"/>
                </a:cxn>
              </a:cxnLst>
              <a:rect l="l" t="t" r="r" b="b"/>
              <a:pathLst>
                <a:path w="1257300" h="262574">
                  <a:moveTo>
                    <a:pt x="0" y="0"/>
                  </a:moveTo>
                  <a:cubicBezTo>
                    <a:pt x="338137" y="92869"/>
                    <a:pt x="676275" y="185738"/>
                    <a:pt x="885825" y="228600"/>
                  </a:cubicBezTo>
                  <a:cubicBezTo>
                    <a:pt x="1095375" y="271462"/>
                    <a:pt x="1176337" y="264318"/>
                    <a:pt x="1257300" y="257175"/>
                  </a:cubicBezTo>
                </a:path>
              </a:pathLst>
            </a:custGeom>
            <a:ln w="57150">
              <a:solidFill>
                <a:srgbClr val="8F001E"/>
              </a:solidFill>
              <a:tailEnd type="triangle" w="med" len="lg"/>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2" name="Freeform 21"/>
            <p:cNvSpPr/>
            <p:nvPr/>
          </p:nvSpPr>
          <p:spPr>
            <a:xfrm>
              <a:off x="4905375" y="1057275"/>
              <a:ext cx="66736" cy="1190625"/>
            </a:xfrm>
            <a:custGeom>
              <a:avLst/>
              <a:gdLst>
                <a:gd name="connsiteX0" fmla="*/ 9525 w 66736"/>
                <a:gd name="connsiteY0" fmla="*/ 0 h 1190625"/>
                <a:gd name="connsiteX1" fmla="*/ 66675 w 66736"/>
                <a:gd name="connsiteY1" fmla="*/ 666750 h 1190625"/>
                <a:gd name="connsiteX2" fmla="*/ 0 w 66736"/>
                <a:gd name="connsiteY2" fmla="*/ 1190625 h 1190625"/>
              </a:gdLst>
              <a:ahLst/>
              <a:cxnLst>
                <a:cxn ang="0">
                  <a:pos x="connsiteX0" y="connsiteY0"/>
                </a:cxn>
                <a:cxn ang="0">
                  <a:pos x="connsiteX1" y="connsiteY1"/>
                </a:cxn>
                <a:cxn ang="0">
                  <a:pos x="connsiteX2" y="connsiteY2"/>
                </a:cxn>
              </a:cxnLst>
              <a:rect l="l" t="t" r="r" b="b"/>
              <a:pathLst>
                <a:path w="66736" h="1190625">
                  <a:moveTo>
                    <a:pt x="9525" y="0"/>
                  </a:moveTo>
                  <a:cubicBezTo>
                    <a:pt x="38893" y="234156"/>
                    <a:pt x="68262" y="468313"/>
                    <a:pt x="66675" y="666750"/>
                  </a:cubicBezTo>
                  <a:cubicBezTo>
                    <a:pt x="65088" y="865187"/>
                    <a:pt x="32544" y="1027906"/>
                    <a:pt x="0" y="1190625"/>
                  </a:cubicBezTo>
                </a:path>
              </a:pathLst>
            </a:custGeom>
            <a:ln w="57150">
              <a:solidFill>
                <a:srgbClr val="8F001E"/>
              </a:solidFill>
              <a:tailEnd type="triangle" w="med" len="lg"/>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grpSp>
      <p:sp>
        <p:nvSpPr>
          <p:cNvPr id="11" name="TextBox 10"/>
          <p:cNvSpPr txBox="1"/>
          <p:nvPr/>
        </p:nvSpPr>
        <p:spPr>
          <a:xfrm>
            <a:off x="5633393" y="6217573"/>
            <a:ext cx="3024336" cy="307777"/>
          </a:xfrm>
          <a:prstGeom prst="rect">
            <a:avLst/>
          </a:prstGeom>
          <a:noFill/>
        </p:spPr>
        <p:txBody>
          <a:bodyPr wrap="square" rtlCol="0">
            <a:spAutoFit/>
          </a:bodyPr>
          <a:lstStyle/>
          <a:p>
            <a:pPr algn="r"/>
            <a:r>
              <a:rPr lang="en-US" sz="1400" dirty="0" smtClean="0"/>
              <a:t>Raphael (2007)</a:t>
            </a:r>
            <a:endParaRPr lang="es-AR" sz="1400" dirty="0"/>
          </a:p>
        </p:txBody>
      </p:sp>
      <p:sp>
        <p:nvSpPr>
          <p:cNvPr id="12" name="TextBox 11"/>
          <p:cNvSpPr txBox="1"/>
          <p:nvPr/>
        </p:nvSpPr>
        <p:spPr>
          <a:xfrm>
            <a:off x="1216892" y="5571242"/>
            <a:ext cx="6739483" cy="707886"/>
          </a:xfrm>
          <a:prstGeom prst="rect">
            <a:avLst/>
          </a:prstGeom>
          <a:noFill/>
        </p:spPr>
        <p:txBody>
          <a:bodyPr wrap="square" rtlCol="0">
            <a:spAutoFit/>
          </a:bodyPr>
          <a:lstStyle/>
          <a:p>
            <a:pPr algn="ctr"/>
            <a:r>
              <a:rPr lang="en-US" sz="2000" dirty="0" err="1" smtClean="0"/>
              <a:t>Correlación</a:t>
            </a:r>
            <a:r>
              <a:rPr lang="en-US" sz="2000" dirty="0" smtClean="0"/>
              <a:t> entre </a:t>
            </a:r>
            <a:r>
              <a:rPr lang="en-US" sz="2000" dirty="0" err="1" smtClean="0"/>
              <a:t>anomalías</a:t>
            </a:r>
            <a:r>
              <a:rPr lang="en-US" sz="2000" dirty="0" smtClean="0"/>
              <a:t> </a:t>
            </a:r>
            <a:r>
              <a:rPr lang="en-US" sz="2000" dirty="0" err="1" smtClean="0"/>
              <a:t>zonales</a:t>
            </a:r>
            <a:r>
              <a:rPr lang="en-US" sz="2000" dirty="0" smtClean="0"/>
              <a:t> de </a:t>
            </a:r>
            <a:r>
              <a:rPr lang="en-US" sz="2000" dirty="0" err="1" smtClean="0"/>
              <a:t>geopotencial</a:t>
            </a:r>
            <a:r>
              <a:rPr lang="en-US" sz="2000" dirty="0" smtClean="0"/>
              <a:t> en 500hPa y </a:t>
            </a:r>
            <a:r>
              <a:rPr lang="en-US" sz="2000" dirty="0" err="1" smtClean="0"/>
              <a:t>actividad</a:t>
            </a:r>
            <a:r>
              <a:rPr lang="en-US" sz="2000" dirty="0" smtClean="0"/>
              <a:t> de la QS3. </a:t>
            </a:r>
            <a:endParaRPr lang="es-AR" sz="2000" dirty="0"/>
          </a:p>
        </p:txBody>
      </p:sp>
    </p:spTree>
    <p:extLst>
      <p:ext uri="{BB962C8B-B14F-4D97-AF65-F5344CB8AC3E}">
        <p14:creationId xmlns:p14="http://schemas.microsoft.com/office/powerpoint/2010/main" val="31943841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79" y="620688"/>
            <a:ext cx="8709842" cy="413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633393" y="6217573"/>
            <a:ext cx="3024336" cy="307777"/>
          </a:xfrm>
          <a:prstGeom prst="rect">
            <a:avLst/>
          </a:prstGeom>
          <a:noFill/>
        </p:spPr>
        <p:txBody>
          <a:bodyPr wrap="square" rtlCol="0">
            <a:spAutoFit/>
          </a:bodyPr>
          <a:lstStyle/>
          <a:p>
            <a:pPr algn="r"/>
            <a:r>
              <a:rPr lang="en-US" sz="1400" err="1" smtClean="0"/>
              <a:t>Trenberth</a:t>
            </a:r>
            <a:r>
              <a:rPr lang="en-US" sz="1400" smtClean="0"/>
              <a:t> y Mo (1985)</a:t>
            </a:r>
            <a:endParaRPr lang="es-AR" sz="1400"/>
          </a:p>
        </p:txBody>
      </p:sp>
      <p:sp>
        <p:nvSpPr>
          <p:cNvPr id="5" name="TextBox 4"/>
          <p:cNvSpPr txBox="1"/>
          <p:nvPr/>
        </p:nvSpPr>
        <p:spPr>
          <a:xfrm>
            <a:off x="469553" y="5571242"/>
            <a:ext cx="8204894" cy="707886"/>
          </a:xfrm>
          <a:prstGeom prst="rect">
            <a:avLst/>
          </a:prstGeom>
          <a:noFill/>
        </p:spPr>
        <p:txBody>
          <a:bodyPr wrap="square" rtlCol="0">
            <a:spAutoFit/>
          </a:bodyPr>
          <a:lstStyle/>
          <a:p>
            <a:pPr algn="ctr"/>
            <a:r>
              <a:rPr lang="en-US" sz="2000" dirty="0" err="1" smtClean="0"/>
              <a:t>Cantidad</a:t>
            </a:r>
            <a:r>
              <a:rPr lang="en-US" sz="2000" dirty="0" smtClean="0"/>
              <a:t> de </a:t>
            </a:r>
            <a:r>
              <a:rPr lang="en-US" sz="2000" dirty="0" err="1" smtClean="0"/>
              <a:t>días</a:t>
            </a:r>
            <a:r>
              <a:rPr lang="en-US" sz="2000" dirty="0" smtClean="0"/>
              <a:t> con </a:t>
            </a:r>
            <a:r>
              <a:rPr lang="en-US" sz="2000" dirty="0" err="1" smtClean="0"/>
              <a:t>bloqueos</a:t>
            </a:r>
            <a:r>
              <a:rPr lang="en-US" sz="2000" dirty="0" smtClean="0"/>
              <a:t> </a:t>
            </a:r>
            <a:r>
              <a:rPr lang="en-US" sz="2000" dirty="0" err="1" smtClean="0"/>
              <a:t>persistentes</a:t>
            </a:r>
            <a:r>
              <a:rPr lang="en-US" sz="2000" dirty="0" smtClean="0"/>
              <a:t> ( &gt; 4 </a:t>
            </a:r>
            <a:r>
              <a:rPr lang="en-US" sz="2000" dirty="0" err="1" smtClean="0"/>
              <a:t>días</a:t>
            </a:r>
            <a:r>
              <a:rPr lang="en-US" sz="2000" dirty="0" smtClean="0"/>
              <a:t>) en </a:t>
            </a:r>
            <a:r>
              <a:rPr lang="en-US" sz="2000" dirty="0" err="1" smtClean="0"/>
              <a:t>invierno</a:t>
            </a:r>
            <a:r>
              <a:rPr lang="en-US" sz="2000" dirty="0" smtClean="0"/>
              <a:t> </a:t>
            </a:r>
            <a:r>
              <a:rPr lang="en-US" sz="2000" dirty="0" err="1" smtClean="0"/>
              <a:t>asociados</a:t>
            </a:r>
            <a:r>
              <a:rPr lang="en-US" sz="2000" dirty="0" smtClean="0"/>
              <a:t> a </a:t>
            </a:r>
            <a:r>
              <a:rPr lang="en-US" sz="2000" dirty="0" err="1" smtClean="0"/>
              <a:t>ondas</a:t>
            </a:r>
            <a:r>
              <a:rPr lang="en-US" sz="2000" dirty="0" smtClean="0"/>
              <a:t> 1-3 entre mayo de 1972 y </a:t>
            </a:r>
            <a:r>
              <a:rPr lang="en-US" sz="2000" dirty="0" err="1" smtClean="0"/>
              <a:t>noviembre</a:t>
            </a:r>
            <a:r>
              <a:rPr lang="en-US" sz="2000" dirty="0" smtClean="0"/>
              <a:t> de 1980.</a:t>
            </a:r>
            <a:endParaRPr lang="es-AR" sz="2000" dirty="0"/>
          </a:p>
        </p:txBody>
      </p:sp>
      <p:sp>
        <p:nvSpPr>
          <p:cNvPr id="11" name="TextBox 10"/>
          <p:cNvSpPr txBox="1"/>
          <p:nvPr/>
        </p:nvSpPr>
        <p:spPr>
          <a:xfrm>
            <a:off x="4437935" y="3244334"/>
            <a:ext cx="297395" cy="369332"/>
          </a:xfrm>
          <a:prstGeom prst="rect">
            <a:avLst/>
          </a:prstGeom>
          <a:noFill/>
        </p:spPr>
        <p:txBody>
          <a:bodyPr wrap="square" rtlCol="0">
            <a:spAutoFit/>
          </a:bodyPr>
          <a:lstStyle/>
          <a:p>
            <a:pPr algn="ctr"/>
            <a:r>
              <a:rPr lang="en-US" smtClean="0"/>
              <a:t>1</a:t>
            </a:r>
            <a:endParaRPr lang="es-AR"/>
          </a:p>
        </p:txBody>
      </p:sp>
      <p:sp>
        <p:nvSpPr>
          <p:cNvPr id="13" name="TextBox 12"/>
          <p:cNvSpPr txBox="1"/>
          <p:nvPr/>
        </p:nvSpPr>
        <p:spPr>
          <a:xfrm>
            <a:off x="3881154" y="2233180"/>
            <a:ext cx="378767" cy="369332"/>
          </a:xfrm>
          <a:prstGeom prst="rect">
            <a:avLst/>
          </a:prstGeom>
          <a:noFill/>
        </p:spPr>
        <p:txBody>
          <a:bodyPr wrap="square" rtlCol="0">
            <a:spAutoFit/>
          </a:bodyPr>
          <a:lstStyle/>
          <a:p>
            <a:pPr algn="ctr"/>
            <a:r>
              <a:rPr lang="en-US"/>
              <a:t>2</a:t>
            </a:r>
            <a:endParaRPr lang="es-AR"/>
          </a:p>
        </p:txBody>
      </p:sp>
      <p:sp>
        <p:nvSpPr>
          <p:cNvPr id="14" name="TextBox 13"/>
          <p:cNvSpPr txBox="1"/>
          <p:nvPr/>
        </p:nvSpPr>
        <p:spPr>
          <a:xfrm>
            <a:off x="4211960" y="1196752"/>
            <a:ext cx="594791" cy="400110"/>
          </a:xfrm>
          <a:prstGeom prst="rect">
            <a:avLst/>
          </a:prstGeom>
          <a:noFill/>
        </p:spPr>
        <p:txBody>
          <a:bodyPr wrap="square" rtlCol="0">
            <a:spAutoFit/>
          </a:bodyPr>
          <a:lstStyle/>
          <a:p>
            <a:r>
              <a:rPr lang="en-US" sz="2000" b="1" smtClean="0">
                <a:solidFill>
                  <a:srgbClr val="640015"/>
                </a:solidFill>
              </a:rPr>
              <a:t>3</a:t>
            </a:r>
            <a:endParaRPr lang="es-AR" sz="2000" b="1">
              <a:solidFill>
                <a:srgbClr val="640015"/>
              </a:solidFill>
            </a:endParaRPr>
          </a:p>
        </p:txBody>
      </p:sp>
      <p:sp>
        <p:nvSpPr>
          <p:cNvPr id="12" name="Rectangle 11"/>
          <p:cNvSpPr/>
          <p:nvPr/>
        </p:nvSpPr>
        <p:spPr>
          <a:xfrm>
            <a:off x="1308780" y="1245900"/>
            <a:ext cx="36004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Rectangle 15"/>
          <p:cNvSpPr/>
          <p:nvPr/>
        </p:nvSpPr>
        <p:spPr>
          <a:xfrm>
            <a:off x="4081884" y="4519970"/>
            <a:ext cx="1930276" cy="513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TextBox 14"/>
          <p:cNvSpPr txBox="1"/>
          <p:nvPr/>
        </p:nvSpPr>
        <p:spPr>
          <a:xfrm>
            <a:off x="3491882" y="4437112"/>
            <a:ext cx="2683023" cy="369332"/>
          </a:xfrm>
          <a:prstGeom prst="rect">
            <a:avLst/>
          </a:prstGeom>
          <a:noFill/>
        </p:spPr>
        <p:txBody>
          <a:bodyPr wrap="square" rtlCol="0">
            <a:spAutoFit/>
          </a:bodyPr>
          <a:lstStyle/>
          <a:p>
            <a:pPr algn="ctr"/>
            <a:r>
              <a:rPr lang="en-US" err="1" smtClean="0">
                <a:latin typeface="Arimo" pitchFamily="34" charset="0"/>
                <a:ea typeface="Arimo" pitchFamily="34" charset="0"/>
                <a:cs typeface="Arimo" pitchFamily="34" charset="0"/>
              </a:rPr>
              <a:t>longitud</a:t>
            </a:r>
            <a:endParaRPr lang="es-AR">
              <a:latin typeface="Arimo" pitchFamily="34" charset="0"/>
              <a:ea typeface="Arimo" pitchFamily="34" charset="0"/>
              <a:cs typeface="Arimo" pitchFamily="34" charset="0"/>
            </a:endParaRPr>
          </a:p>
        </p:txBody>
      </p:sp>
      <p:sp>
        <p:nvSpPr>
          <p:cNvPr id="17" name="Rectangle 16"/>
          <p:cNvSpPr/>
          <p:nvPr/>
        </p:nvSpPr>
        <p:spPr>
          <a:xfrm>
            <a:off x="179512" y="1844824"/>
            <a:ext cx="432048" cy="936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TextBox 18"/>
          <p:cNvSpPr txBox="1"/>
          <p:nvPr/>
        </p:nvSpPr>
        <p:spPr>
          <a:xfrm rot="16200000">
            <a:off x="-905325" y="2281590"/>
            <a:ext cx="2683023" cy="369332"/>
          </a:xfrm>
          <a:prstGeom prst="rect">
            <a:avLst/>
          </a:prstGeom>
          <a:noFill/>
        </p:spPr>
        <p:txBody>
          <a:bodyPr wrap="square" rtlCol="0">
            <a:spAutoFit/>
          </a:bodyPr>
          <a:lstStyle/>
          <a:p>
            <a:pPr algn="ctr"/>
            <a:r>
              <a:rPr lang="en-US" err="1" smtClean="0">
                <a:latin typeface="Arimo" pitchFamily="34" charset="0"/>
                <a:ea typeface="Arimo" pitchFamily="34" charset="0"/>
                <a:cs typeface="Arimo" pitchFamily="34" charset="0"/>
              </a:rPr>
              <a:t>días</a:t>
            </a:r>
            <a:endParaRPr lang="es-AR">
              <a:latin typeface="Arimo" pitchFamily="34" charset="0"/>
              <a:ea typeface="Arimo" pitchFamily="34" charset="0"/>
              <a:cs typeface="Arimo" pitchFamily="34" charset="0"/>
            </a:endParaRPr>
          </a:p>
        </p:txBody>
      </p:sp>
      <p:sp>
        <p:nvSpPr>
          <p:cNvPr id="3" name="Freeform 2"/>
          <p:cNvSpPr/>
          <p:nvPr/>
        </p:nvSpPr>
        <p:spPr>
          <a:xfrm>
            <a:off x="1028700" y="1142845"/>
            <a:ext cx="3756660" cy="2679086"/>
          </a:xfrm>
          <a:custGeom>
            <a:avLst/>
            <a:gdLst>
              <a:gd name="connsiteX0" fmla="*/ 0 w 3756660"/>
              <a:gd name="connsiteY0" fmla="*/ 701195 h 2679086"/>
              <a:gd name="connsiteX1" fmla="*/ 91440 w 3756660"/>
              <a:gd name="connsiteY1" fmla="*/ 1112675 h 2679086"/>
              <a:gd name="connsiteX2" fmla="*/ 129540 w 3756660"/>
              <a:gd name="connsiteY2" fmla="*/ 1539395 h 2679086"/>
              <a:gd name="connsiteX3" fmla="*/ 152400 w 3756660"/>
              <a:gd name="connsiteY3" fmla="*/ 1988975 h 2679086"/>
              <a:gd name="connsiteX4" fmla="*/ 175260 w 3756660"/>
              <a:gd name="connsiteY4" fmla="*/ 2225195 h 2679086"/>
              <a:gd name="connsiteX5" fmla="*/ 198120 w 3756660"/>
              <a:gd name="connsiteY5" fmla="*/ 2522375 h 2679086"/>
              <a:gd name="connsiteX6" fmla="*/ 259080 w 3756660"/>
              <a:gd name="connsiteY6" fmla="*/ 2606195 h 2679086"/>
              <a:gd name="connsiteX7" fmla="*/ 304800 w 3756660"/>
              <a:gd name="connsiteY7" fmla="*/ 2514755 h 2679086"/>
              <a:gd name="connsiteX8" fmla="*/ 320040 w 3756660"/>
              <a:gd name="connsiteY8" fmla="*/ 2301395 h 2679086"/>
              <a:gd name="connsiteX9" fmla="*/ 327660 w 3756660"/>
              <a:gd name="connsiteY9" fmla="*/ 2217575 h 2679086"/>
              <a:gd name="connsiteX10" fmla="*/ 358140 w 3756660"/>
              <a:gd name="connsiteY10" fmla="*/ 2187095 h 2679086"/>
              <a:gd name="connsiteX11" fmla="*/ 403860 w 3756660"/>
              <a:gd name="connsiteY11" fmla="*/ 2278535 h 2679086"/>
              <a:gd name="connsiteX12" fmla="*/ 464820 w 3756660"/>
              <a:gd name="connsiteY12" fmla="*/ 2377595 h 2679086"/>
              <a:gd name="connsiteX13" fmla="*/ 518160 w 3756660"/>
              <a:gd name="connsiteY13" fmla="*/ 2339495 h 2679086"/>
              <a:gd name="connsiteX14" fmla="*/ 548640 w 3756660"/>
              <a:gd name="connsiteY14" fmla="*/ 2232815 h 2679086"/>
              <a:gd name="connsiteX15" fmla="*/ 662940 w 3756660"/>
              <a:gd name="connsiteY15" fmla="*/ 1844195 h 2679086"/>
              <a:gd name="connsiteX16" fmla="*/ 723900 w 3756660"/>
              <a:gd name="connsiteY16" fmla="*/ 1600355 h 2679086"/>
              <a:gd name="connsiteX17" fmla="*/ 754380 w 3756660"/>
              <a:gd name="connsiteY17" fmla="*/ 1021235 h 2679086"/>
              <a:gd name="connsiteX18" fmla="*/ 777240 w 3756660"/>
              <a:gd name="connsiteY18" fmla="*/ 678335 h 2679086"/>
              <a:gd name="connsiteX19" fmla="*/ 784860 w 3756660"/>
              <a:gd name="connsiteY19" fmla="*/ 510695 h 2679086"/>
              <a:gd name="connsiteX20" fmla="*/ 815340 w 3756660"/>
              <a:gd name="connsiteY20" fmla="*/ 449735 h 2679086"/>
              <a:gd name="connsiteX21" fmla="*/ 868680 w 3756660"/>
              <a:gd name="connsiteY21" fmla="*/ 503075 h 2679086"/>
              <a:gd name="connsiteX22" fmla="*/ 929640 w 3756660"/>
              <a:gd name="connsiteY22" fmla="*/ 640235 h 2679086"/>
              <a:gd name="connsiteX23" fmla="*/ 1051560 w 3756660"/>
              <a:gd name="connsiteY23" fmla="*/ 1105055 h 2679086"/>
              <a:gd name="connsiteX24" fmla="*/ 1249680 w 3756660"/>
              <a:gd name="connsiteY24" fmla="*/ 1859435 h 2679086"/>
              <a:gd name="connsiteX25" fmla="*/ 1402080 w 3756660"/>
              <a:gd name="connsiteY25" fmla="*/ 2324255 h 2679086"/>
              <a:gd name="connsiteX26" fmla="*/ 1463040 w 3756660"/>
              <a:gd name="connsiteY26" fmla="*/ 2537615 h 2679086"/>
              <a:gd name="connsiteX27" fmla="*/ 1516380 w 3756660"/>
              <a:gd name="connsiteY27" fmla="*/ 2621435 h 2679086"/>
              <a:gd name="connsiteX28" fmla="*/ 1554480 w 3756660"/>
              <a:gd name="connsiteY28" fmla="*/ 2537615 h 2679086"/>
              <a:gd name="connsiteX29" fmla="*/ 1569720 w 3756660"/>
              <a:gd name="connsiteY29" fmla="*/ 2392835 h 2679086"/>
              <a:gd name="connsiteX30" fmla="*/ 1539240 w 3756660"/>
              <a:gd name="connsiteY30" fmla="*/ 2072795 h 2679086"/>
              <a:gd name="connsiteX31" fmla="*/ 1539240 w 3756660"/>
              <a:gd name="connsiteY31" fmla="*/ 1821335 h 2679086"/>
              <a:gd name="connsiteX32" fmla="*/ 1569720 w 3756660"/>
              <a:gd name="connsiteY32" fmla="*/ 1707035 h 2679086"/>
              <a:gd name="connsiteX33" fmla="*/ 1600200 w 3756660"/>
              <a:gd name="connsiteY33" fmla="*/ 1653695 h 2679086"/>
              <a:gd name="connsiteX34" fmla="*/ 1653540 w 3756660"/>
              <a:gd name="connsiteY34" fmla="*/ 1699415 h 2679086"/>
              <a:gd name="connsiteX35" fmla="*/ 1676400 w 3756660"/>
              <a:gd name="connsiteY35" fmla="*/ 1813715 h 2679086"/>
              <a:gd name="connsiteX36" fmla="*/ 1722120 w 3756660"/>
              <a:gd name="connsiteY36" fmla="*/ 1882295 h 2679086"/>
              <a:gd name="connsiteX37" fmla="*/ 1783080 w 3756660"/>
              <a:gd name="connsiteY37" fmla="*/ 1806095 h 2679086"/>
              <a:gd name="connsiteX38" fmla="*/ 1821180 w 3756660"/>
              <a:gd name="connsiteY38" fmla="*/ 1585115 h 2679086"/>
              <a:gd name="connsiteX39" fmla="*/ 1851660 w 3756660"/>
              <a:gd name="connsiteY39" fmla="*/ 1310795 h 2679086"/>
              <a:gd name="connsiteX40" fmla="*/ 1905000 w 3756660"/>
              <a:gd name="connsiteY40" fmla="*/ 1143155 h 2679086"/>
              <a:gd name="connsiteX41" fmla="*/ 1958340 w 3756660"/>
              <a:gd name="connsiteY41" fmla="*/ 1036475 h 2679086"/>
              <a:gd name="connsiteX42" fmla="*/ 2011680 w 3756660"/>
              <a:gd name="connsiteY42" fmla="*/ 1082195 h 2679086"/>
              <a:gd name="connsiteX43" fmla="*/ 2065020 w 3756660"/>
              <a:gd name="connsiteY43" fmla="*/ 1150775 h 2679086"/>
              <a:gd name="connsiteX44" fmla="*/ 2118360 w 3756660"/>
              <a:gd name="connsiteY44" fmla="*/ 1013615 h 2679086"/>
              <a:gd name="connsiteX45" fmla="*/ 2232660 w 3756660"/>
              <a:gd name="connsiteY45" fmla="*/ 396395 h 2679086"/>
              <a:gd name="connsiteX46" fmla="*/ 2308860 w 3756660"/>
              <a:gd name="connsiteY46" fmla="*/ 76355 h 2679086"/>
              <a:gd name="connsiteX47" fmla="*/ 2308860 w 3756660"/>
              <a:gd name="connsiteY47" fmla="*/ 76355 h 2679086"/>
              <a:gd name="connsiteX48" fmla="*/ 2369820 w 3756660"/>
              <a:gd name="connsiteY48" fmla="*/ 155 h 2679086"/>
              <a:gd name="connsiteX49" fmla="*/ 2468880 w 3756660"/>
              <a:gd name="connsiteY49" fmla="*/ 99215 h 2679086"/>
              <a:gd name="connsiteX50" fmla="*/ 2491740 w 3756660"/>
              <a:gd name="connsiteY50" fmla="*/ 373535 h 2679086"/>
              <a:gd name="connsiteX51" fmla="*/ 2613660 w 3756660"/>
              <a:gd name="connsiteY51" fmla="*/ 1341275 h 2679086"/>
              <a:gd name="connsiteX52" fmla="*/ 2697480 w 3756660"/>
              <a:gd name="connsiteY52" fmla="*/ 2080415 h 2679086"/>
              <a:gd name="connsiteX53" fmla="*/ 2743200 w 3756660"/>
              <a:gd name="connsiteY53" fmla="*/ 2430935 h 2679086"/>
              <a:gd name="connsiteX54" fmla="*/ 2743200 w 3756660"/>
              <a:gd name="connsiteY54" fmla="*/ 2598575 h 2679086"/>
              <a:gd name="connsiteX55" fmla="*/ 2781300 w 3756660"/>
              <a:gd name="connsiteY55" fmla="*/ 2674775 h 2679086"/>
              <a:gd name="connsiteX56" fmla="*/ 2842260 w 3756660"/>
              <a:gd name="connsiteY56" fmla="*/ 2476655 h 2679086"/>
              <a:gd name="connsiteX57" fmla="*/ 2857500 w 3756660"/>
              <a:gd name="connsiteY57" fmla="*/ 2438555 h 2679086"/>
              <a:gd name="connsiteX58" fmla="*/ 2880360 w 3756660"/>
              <a:gd name="connsiteY58" fmla="*/ 2255675 h 2679086"/>
              <a:gd name="connsiteX59" fmla="*/ 2910840 w 3756660"/>
              <a:gd name="connsiteY59" fmla="*/ 2171855 h 2679086"/>
              <a:gd name="connsiteX60" fmla="*/ 2971800 w 3756660"/>
              <a:gd name="connsiteY60" fmla="*/ 2263295 h 2679086"/>
              <a:gd name="connsiteX61" fmla="*/ 3048000 w 3756660"/>
              <a:gd name="connsiteY61" fmla="*/ 2316635 h 2679086"/>
              <a:gd name="connsiteX62" fmla="*/ 3093720 w 3756660"/>
              <a:gd name="connsiteY62" fmla="*/ 2255675 h 2679086"/>
              <a:gd name="connsiteX63" fmla="*/ 3238500 w 3756660"/>
              <a:gd name="connsiteY63" fmla="*/ 1455575 h 2679086"/>
              <a:gd name="connsiteX64" fmla="*/ 3238500 w 3756660"/>
              <a:gd name="connsiteY64" fmla="*/ 1455575 h 2679086"/>
              <a:gd name="connsiteX65" fmla="*/ 3253740 w 3756660"/>
              <a:gd name="connsiteY65" fmla="*/ 1089815 h 2679086"/>
              <a:gd name="connsiteX66" fmla="*/ 3299460 w 3756660"/>
              <a:gd name="connsiteY66" fmla="*/ 602135 h 2679086"/>
              <a:gd name="connsiteX67" fmla="*/ 3352800 w 3756660"/>
              <a:gd name="connsiteY67" fmla="*/ 442115 h 2679086"/>
              <a:gd name="connsiteX68" fmla="*/ 3398520 w 3756660"/>
              <a:gd name="connsiteY68" fmla="*/ 510695 h 2679086"/>
              <a:gd name="connsiteX69" fmla="*/ 3649980 w 3756660"/>
              <a:gd name="connsiteY69" fmla="*/ 1486055 h 2679086"/>
              <a:gd name="connsiteX70" fmla="*/ 3756660 w 3756660"/>
              <a:gd name="connsiteY70" fmla="*/ 1851815 h 2679086"/>
              <a:gd name="connsiteX71" fmla="*/ 3756660 w 3756660"/>
              <a:gd name="connsiteY71" fmla="*/ 1851815 h 267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756660" h="2679086">
                <a:moveTo>
                  <a:pt x="0" y="701195"/>
                </a:moveTo>
                <a:cubicBezTo>
                  <a:pt x="34925" y="837085"/>
                  <a:pt x="69850" y="972975"/>
                  <a:pt x="91440" y="1112675"/>
                </a:cubicBezTo>
                <a:cubicBezTo>
                  <a:pt x="113030" y="1252375"/>
                  <a:pt x="119380" y="1393345"/>
                  <a:pt x="129540" y="1539395"/>
                </a:cubicBezTo>
                <a:cubicBezTo>
                  <a:pt x="139700" y="1685445"/>
                  <a:pt x="144780" y="1874675"/>
                  <a:pt x="152400" y="1988975"/>
                </a:cubicBezTo>
                <a:cubicBezTo>
                  <a:pt x="160020" y="2103275"/>
                  <a:pt x="167640" y="2136295"/>
                  <a:pt x="175260" y="2225195"/>
                </a:cubicBezTo>
                <a:cubicBezTo>
                  <a:pt x="182880" y="2314095"/>
                  <a:pt x="184150" y="2458875"/>
                  <a:pt x="198120" y="2522375"/>
                </a:cubicBezTo>
                <a:cubicBezTo>
                  <a:pt x="212090" y="2585875"/>
                  <a:pt x="241300" y="2607465"/>
                  <a:pt x="259080" y="2606195"/>
                </a:cubicBezTo>
                <a:cubicBezTo>
                  <a:pt x="276860" y="2604925"/>
                  <a:pt x="294640" y="2565555"/>
                  <a:pt x="304800" y="2514755"/>
                </a:cubicBezTo>
                <a:cubicBezTo>
                  <a:pt x="314960" y="2463955"/>
                  <a:pt x="316230" y="2350925"/>
                  <a:pt x="320040" y="2301395"/>
                </a:cubicBezTo>
                <a:cubicBezTo>
                  <a:pt x="323850" y="2251865"/>
                  <a:pt x="321310" y="2236625"/>
                  <a:pt x="327660" y="2217575"/>
                </a:cubicBezTo>
                <a:cubicBezTo>
                  <a:pt x="334010" y="2198525"/>
                  <a:pt x="345440" y="2176935"/>
                  <a:pt x="358140" y="2187095"/>
                </a:cubicBezTo>
                <a:cubicBezTo>
                  <a:pt x="370840" y="2197255"/>
                  <a:pt x="386080" y="2246785"/>
                  <a:pt x="403860" y="2278535"/>
                </a:cubicBezTo>
                <a:cubicBezTo>
                  <a:pt x="421640" y="2310285"/>
                  <a:pt x="445770" y="2367435"/>
                  <a:pt x="464820" y="2377595"/>
                </a:cubicBezTo>
                <a:cubicBezTo>
                  <a:pt x="483870" y="2387755"/>
                  <a:pt x="504190" y="2363625"/>
                  <a:pt x="518160" y="2339495"/>
                </a:cubicBezTo>
                <a:cubicBezTo>
                  <a:pt x="532130" y="2315365"/>
                  <a:pt x="524510" y="2315365"/>
                  <a:pt x="548640" y="2232815"/>
                </a:cubicBezTo>
                <a:cubicBezTo>
                  <a:pt x="572770" y="2150265"/>
                  <a:pt x="633730" y="1949605"/>
                  <a:pt x="662940" y="1844195"/>
                </a:cubicBezTo>
                <a:cubicBezTo>
                  <a:pt x="692150" y="1738785"/>
                  <a:pt x="708660" y="1737515"/>
                  <a:pt x="723900" y="1600355"/>
                </a:cubicBezTo>
                <a:cubicBezTo>
                  <a:pt x="739140" y="1463195"/>
                  <a:pt x="745490" y="1174905"/>
                  <a:pt x="754380" y="1021235"/>
                </a:cubicBezTo>
                <a:cubicBezTo>
                  <a:pt x="763270" y="867565"/>
                  <a:pt x="772160" y="763425"/>
                  <a:pt x="777240" y="678335"/>
                </a:cubicBezTo>
                <a:cubicBezTo>
                  <a:pt x="782320" y="593245"/>
                  <a:pt x="778510" y="548795"/>
                  <a:pt x="784860" y="510695"/>
                </a:cubicBezTo>
                <a:cubicBezTo>
                  <a:pt x="791210" y="472595"/>
                  <a:pt x="801370" y="451005"/>
                  <a:pt x="815340" y="449735"/>
                </a:cubicBezTo>
                <a:cubicBezTo>
                  <a:pt x="829310" y="448465"/>
                  <a:pt x="849630" y="471325"/>
                  <a:pt x="868680" y="503075"/>
                </a:cubicBezTo>
                <a:cubicBezTo>
                  <a:pt x="887730" y="534825"/>
                  <a:pt x="899160" y="539905"/>
                  <a:pt x="929640" y="640235"/>
                </a:cubicBezTo>
                <a:cubicBezTo>
                  <a:pt x="960120" y="740565"/>
                  <a:pt x="1051560" y="1105055"/>
                  <a:pt x="1051560" y="1105055"/>
                </a:cubicBezTo>
                <a:cubicBezTo>
                  <a:pt x="1104900" y="1308255"/>
                  <a:pt x="1191260" y="1656235"/>
                  <a:pt x="1249680" y="1859435"/>
                </a:cubicBezTo>
                <a:cubicBezTo>
                  <a:pt x="1308100" y="2062635"/>
                  <a:pt x="1366520" y="2211225"/>
                  <a:pt x="1402080" y="2324255"/>
                </a:cubicBezTo>
                <a:cubicBezTo>
                  <a:pt x="1437640" y="2437285"/>
                  <a:pt x="1443990" y="2488085"/>
                  <a:pt x="1463040" y="2537615"/>
                </a:cubicBezTo>
                <a:cubicBezTo>
                  <a:pt x="1482090" y="2587145"/>
                  <a:pt x="1501140" y="2621435"/>
                  <a:pt x="1516380" y="2621435"/>
                </a:cubicBezTo>
                <a:cubicBezTo>
                  <a:pt x="1531620" y="2621435"/>
                  <a:pt x="1545590" y="2575715"/>
                  <a:pt x="1554480" y="2537615"/>
                </a:cubicBezTo>
                <a:cubicBezTo>
                  <a:pt x="1563370" y="2499515"/>
                  <a:pt x="1572260" y="2470305"/>
                  <a:pt x="1569720" y="2392835"/>
                </a:cubicBezTo>
                <a:cubicBezTo>
                  <a:pt x="1567180" y="2315365"/>
                  <a:pt x="1544320" y="2168045"/>
                  <a:pt x="1539240" y="2072795"/>
                </a:cubicBezTo>
                <a:cubicBezTo>
                  <a:pt x="1534160" y="1977545"/>
                  <a:pt x="1534160" y="1882295"/>
                  <a:pt x="1539240" y="1821335"/>
                </a:cubicBezTo>
                <a:cubicBezTo>
                  <a:pt x="1544320" y="1760375"/>
                  <a:pt x="1559560" y="1734975"/>
                  <a:pt x="1569720" y="1707035"/>
                </a:cubicBezTo>
                <a:cubicBezTo>
                  <a:pt x="1579880" y="1679095"/>
                  <a:pt x="1586230" y="1654965"/>
                  <a:pt x="1600200" y="1653695"/>
                </a:cubicBezTo>
                <a:cubicBezTo>
                  <a:pt x="1614170" y="1652425"/>
                  <a:pt x="1640840" y="1672745"/>
                  <a:pt x="1653540" y="1699415"/>
                </a:cubicBezTo>
                <a:cubicBezTo>
                  <a:pt x="1666240" y="1726085"/>
                  <a:pt x="1664970" y="1783235"/>
                  <a:pt x="1676400" y="1813715"/>
                </a:cubicBezTo>
                <a:cubicBezTo>
                  <a:pt x="1687830" y="1844195"/>
                  <a:pt x="1704340" y="1883565"/>
                  <a:pt x="1722120" y="1882295"/>
                </a:cubicBezTo>
                <a:cubicBezTo>
                  <a:pt x="1739900" y="1881025"/>
                  <a:pt x="1766570" y="1855625"/>
                  <a:pt x="1783080" y="1806095"/>
                </a:cubicBezTo>
                <a:cubicBezTo>
                  <a:pt x="1799590" y="1756565"/>
                  <a:pt x="1809750" y="1667665"/>
                  <a:pt x="1821180" y="1585115"/>
                </a:cubicBezTo>
                <a:cubicBezTo>
                  <a:pt x="1832610" y="1502565"/>
                  <a:pt x="1837690" y="1384455"/>
                  <a:pt x="1851660" y="1310795"/>
                </a:cubicBezTo>
                <a:cubicBezTo>
                  <a:pt x="1865630" y="1237135"/>
                  <a:pt x="1887220" y="1188875"/>
                  <a:pt x="1905000" y="1143155"/>
                </a:cubicBezTo>
                <a:cubicBezTo>
                  <a:pt x="1922780" y="1097435"/>
                  <a:pt x="1940560" y="1046635"/>
                  <a:pt x="1958340" y="1036475"/>
                </a:cubicBezTo>
                <a:cubicBezTo>
                  <a:pt x="1976120" y="1026315"/>
                  <a:pt x="1993900" y="1063145"/>
                  <a:pt x="2011680" y="1082195"/>
                </a:cubicBezTo>
                <a:cubicBezTo>
                  <a:pt x="2029460" y="1101245"/>
                  <a:pt x="2047240" y="1162205"/>
                  <a:pt x="2065020" y="1150775"/>
                </a:cubicBezTo>
                <a:cubicBezTo>
                  <a:pt x="2082800" y="1139345"/>
                  <a:pt x="2090420" y="1139345"/>
                  <a:pt x="2118360" y="1013615"/>
                </a:cubicBezTo>
                <a:cubicBezTo>
                  <a:pt x="2146300" y="887885"/>
                  <a:pt x="2200910" y="552605"/>
                  <a:pt x="2232660" y="396395"/>
                </a:cubicBezTo>
                <a:cubicBezTo>
                  <a:pt x="2264410" y="240185"/>
                  <a:pt x="2308860" y="76355"/>
                  <a:pt x="2308860" y="76355"/>
                </a:cubicBezTo>
                <a:lnTo>
                  <a:pt x="2308860" y="76355"/>
                </a:lnTo>
                <a:cubicBezTo>
                  <a:pt x="2319020" y="63655"/>
                  <a:pt x="2343150" y="-3655"/>
                  <a:pt x="2369820" y="155"/>
                </a:cubicBezTo>
                <a:cubicBezTo>
                  <a:pt x="2396490" y="3965"/>
                  <a:pt x="2448560" y="36985"/>
                  <a:pt x="2468880" y="99215"/>
                </a:cubicBezTo>
                <a:cubicBezTo>
                  <a:pt x="2489200" y="161445"/>
                  <a:pt x="2467610" y="166525"/>
                  <a:pt x="2491740" y="373535"/>
                </a:cubicBezTo>
                <a:cubicBezTo>
                  <a:pt x="2515870" y="580545"/>
                  <a:pt x="2579370" y="1056795"/>
                  <a:pt x="2613660" y="1341275"/>
                </a:cubicBezTo>
                <a:cubicBezTo>
                  <a:pt x="2647950" y="1625755"/>
                  <a:pt x="2675890" y="1898805"/>
                  <a:pt x="2697480" y="2080415"/>
                </a:cubicBezTo>
                <a:cubicBezTo>
                  <a:pt x="2719070" y="2262025"/>
                  <a:pt x="2735580" y="2344575"/>
                  <a:pt x="2743200" y="2430935"/>
                </a:cubicBezTo>
                <a:cubicBezTo>
                  <a:pt x="2750820" y="2517295"/>
                  <a:pt x="2736850" y="2557935"/>
                  <a:pt x="2743200" y="2598575"/>
                </a:cubicBezTo>
                <a:cubicBezTo>
                  <a:pt x="2749550" y="2639215"/>
                  <a:pt x="2764790" y="2695095"/>
                  <a:pt x="2781300" y="2674775"/>
                </a:cubicBezTo>
                <a:cubicBezTo>
                  <a:pt x="2797810" y="2654455"/>
                  <a:pt x="2829560" y="2516025"/>
                  <a:pt x="2842260" y="2476655"/>
                </a:cubicBezTo>
                <a:cubicBezTo>
                  <a:pt x="2854960" y="2437285"/>
                  <a:pt x="2851150" y="2475385"/>
                  <a:pt x="2857500" y="2438555"/>
                </a:cubicBezTo>
                <a:cubicBezTo>
                  <a:pt x="2863850" y="2401725"/>
                  <a:pt x="2871470" y="2300125"/>
                  <a:pt x="2880360" y="2255675"/>
                </a:cubicBezTo>
                <a:cubicBezTo>
                  <a:pt x="2889250" y="2211225"/>
                  <a:pt x="2895600" y="2170585"/>
                  <a:pt x="2910840" y="2171855"/>
                </a:cubicBezTo>
                <a:cubicBezTo>
                  <a:pt x="2926080" y="2173125"/>
                  <a:pt x="2948940" y="2239165"/>
                  <a:pt x="2971800" y="2263295"/>
                </a:cubicBezTo>
                <a:cubicBezTo>
                  <a:pt x="2994660" y="2287425"/>
                  <a:pt x="3027680" y="2317905"/>
                  <a:pt x="3048000" y="2316635"/>
                </a:cubicBezTo>
                <a:cubicBezTo>
                  <a:pt x="3068320" y="2315365"/>
                  <a:pt x="3061970" y="2399185"/>
                  <a:pt x="3093720" y="2255675"/>
                </a:cubicBezTo>
                <a:cubicBezTo>
                  <a:pt x="3125470" y="2112165"/>
                  <a:pt x="3238500" y="1455575"/>
                  <a:pt x="3238500" y="1455575"/>
                </a:cubicBezTo>
                <a:lnTo>
                  <a:pt x="3238500" y="1455575"/>
                </a:lnTo>
                <a:cubicBezTo>
                  <a:pt x="3241040" y="1394615"/>
                  <a:pt x="3243580" y="1232055"/>
                  <a:pt x="3253740" y="1089815"/>
                </a:cubicBezTo>
                <a:cubicBezTo>
                  <a:pt x="3263900" y="947575"/>
                  <a:pt x="3282950" y="710085"/>
                  <a:pt x="3299460" y="602135"/>
                </a:cubicBezTo>
                <a:cubicBezTo>
                  <a:pt x="3315970" y="494185"/>
                  <a:pt x="3336290" y="457355"/>
                  <a:pt x="3352800" y="442115"/>
                </a:cubicBezTo>
                <a:cubicBezTo>
                  <a:pt x="3369310" y="426875"/>
                  <a:pt x="3348990" y="336705"/>
                  <a:pt x="3398520" y="510695"/>
                </a:cubicBezTo>
                <a:cubicBezTo>
                  <a:pt x="3448050" y="684685"/>
                  <a:pt x="3590290" y="1262535"/>
                  <a:pt x="3649980" y="1486055"/>
                </a:cubicBezTo>
                <a:cubicBezTo>
                  <a:pt x="3709670" y="1709575"/>
                  <a:pt x="3756660" y="1851815"/>
                  <a:pt x="3756660" y="1851815"/>
                </a:cubicBezTo>
                <a:lnTo>
                  <a:pt x="3756660" y="1851815"/>
                </a:lnTo>
              </a:path>
            </a:pathLst>
          </a:custGeom>
          <a:noFill/>
          <a:ln w="57150">
            <a:solidFill>
              <a:srgbClr val="8F001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4" name="Freeform 3"/>
          <p:cNvSpPr/>
          <p:nvPr/>
        </p:nvSpPr>
        <p:spPr>
          <a:xfrm>
            <a:off x="4701540" y="1150448"/>
            <a:ext cx="3939540" cy="2600182"/>
          </a:xfrm>
          <a:custGeom>
            <a:avLst/>
            <a:gdLst>
              <a:gd name="connsiteX0" fmla="*/ 0 w 3939540"/>
              <a:gd name="connsiteY0" fmla="*/ 1600372 h 2600182"/>
              <a:gd name="connsiteX1" fmla="*/ 144780 w 3939540"/>
              <a:gd name="connsiteY1" fmla="*/ 2080432 h 2600182"/>
              <a:gd name="connsiteX2" fmla="*/ 281940 w 3939540"/>
              <a:gd name="connsiteY2" fmla="*/ 2491912 h 2600182"/>
              <a:gd name="connsiteX3" fmla="*/ 342900 w 3939540"/>
              <a:gd name="connsiteY3" fmla="*/ 2583352 h 2600182"/>
              <a:gd name="connsiteX4" fmla="*/ 388620 w 3939540"/>
              <a:gd name="connsiteY4" fmla="*/ 2590972 h 2600182"/>
              <a:gd name="connsiteX5" fmla="*/ 434340 w 3939540"/>
              <a:gd name="connsiteY5" fmla="*/ 2484292 h 2600182"/>
              <a:gd name="connsiteX6" fmla="*/ 426720 w 3939540"/>
              <a:gd name="connsiteY6" fmla="*/ 2156632 h 2600182"/>
              <a:gd name="connsiteX7" fmla="*/ 426720 w 3939540"/>
              <a:gd name="connsiteY7" fmla="*/ 1768012 h 2600182"/>
              <a:gd name="connsiteX8" fmla="*/ 434340 w 3939540"/>
              <a:gd name="connsiteY8" fmla="*/ 1623232 h 2600182"/>
              <a:gd name="connsiteX9" fmla="*/ 495300 w 3939540"/>
              <a:gd name="connsiteY9" fmla="*/ 1684192 h 2600182"/>
              <a:gd name="connsiteX10" fmla="*/ 510540 w 3939540"/>
              <a:gd name="connsiteY10" fmla="*/ 1790872 h 2600182"/>
              <a:gd name="connsiteX11" fmla="*/ 571500 w 3939540"/>
              <a:gd name="connsiteY11" fmla="*/ 1874692 h 2600182"/>
              <a:gd name="connsiteX12" fmla="*/ 601980 w 3939540"/>
              <a:gd name="connsiteY12" fmla="*/ 1798492 h 2600182"/>
              <a:gd name="connsiteX13" fmla="*/ 647700 w 3939540"/>
              <a:gd name="connsiteY13" fmla="*/ 1668952 h 2600182"/>
              <a:gd name="connsiteX14" fmla="*/ 693420 w 3939540"/>
              <a:gd name="connsiteY14" fmla="*/ 1463212 h 2600182"/>
              <a:gd name="connsiteX15" fmla="*/ 723900 w 3939540"/>
              <a:gd name="connsiteY15" fmla="*/ 1242232 h 2600182"/>
              <a:gd name="connsiteX16" fmla="*/ 754380 w 3939540"/>
              <a:gd name="connsiteY16" fmla="*/ 1089832 h 2600182"/>
              <a:gd name="connsiteX17" fmla="*/ 807720 w 3939540"/>
              <a:gd name="connsiteY17" fmla="*/ 1036492 h 2600182"/>
              <a:gd name="connsiteX18" fmla="*/ 838200 w 3939540"/>
              <a:gd name="connsiteY18" fmla="*/ 1082212 h 2600182"/>
              <a:gd name="connsiteX19" fmla="*/ 868680 w 3939540"/>
              <a:gd name="connsiteY19" fmla="*/ 1158412 h 2600182"/>
              <a:gd name="connsiteX20" fmla="*/ 914400 w 3939540"/>
              <a:gd name="connsiteY20" fmla="*/ 1143172 h 2600182"/>
              <a:gd name="connsiteX21" fmla="*/ 952500 w 3939540"/>
              <a:gd name="connsiteY21" fmla="*/ 1051732 h 2600182"/>
              <a:gd name="connsiteX22" fmla="*/ 1005840 w 3939540"/>
              <a:gd name="connsiteY22" fmla="*/ 701212 h 2600182"/>
              <a:gd name="connsiteX23" fmla="*/ 1036320 w 3939540"/>
              <a:gd name="connsiteY23" fmla="*/ 556432 h 2600182"/>
              <a:gd name="connsiteX24" fmla="*/ 1097280 w 3939540"/>
              <a:gd name="connsiteY24" fmla="*/ 343072 h 2600182"/>
              <a:gd name="connsiteX25" fmla="*/ 1135380 w 3939540"/>
              <a:gd name="connsiteY25" fmla="*/ 190672 h 2600182"/>
              <a:gd name="connsiteX26" fmla="*/ 1188720 w 3939540"/>
              <a:gd name="connsiteY26" fmla="*/ 45892 h 2600182"/>
              <a:gd name="connsiteX27" fmla="*/ 1242060 w 3939540"/>
              <a:gd name="connsiteY27" fmla="*/ 172 h 2600182"/>
              <a:gd name="connsiteX28" fmla="*/ 1303020 w 3939540"/>
              <a:gd name="connsiteY28" fmla="*/ 38272 h 2600182"/>
              <a:gd name="connsiteX29" fmla="*/ 1325880 w 3939540"/>
              <a:gd name="connsiteY29" fmla="*/ 205912 h 2600182"/>
              <a:gd name="connsiteX30" fmla="*/ 1371600 w 3939540"/>
              <a:gd name="connsiteY30" fmla="*/ 564052 h 2600182"/>
              <a:gd name="connsiteX31" fmla="*/ 1455420 w 3939540"/>
              <a:gd name="connsiteY31" fmla="*/ 1105072 h 2600182"/>
              <a:gd name="connsiteX32" fmla="*/ 1485900 w 3939540"/>
              <a:gd name="connsiteY32" fmla="*/ 1409872 h 2600182"/>
              <a:gd name="connsiteX33" fmla="*/ 1539240 w 3939540"/>
              <a:gd name="connsiteY33" fmla="*/ 1790872 h 2600182"/>
              <a:gd name="connsiteX34" fmla="*/ 1554480 w 3939540"/>
              <a:gd name="connsiteY34" fmla="*/ 2179492 h 2600182"/>
              <a:gd name="connsiteX35" fmla="*/ 1577340 w 3939540"/>
              <a:gd name="connsiteY35" fmla="*/ 2423332 h 2600182"/>
              <a:gd name="connsiteX36" fmla="*/ 1592580 w 3939540"/>
              <a:gd name="connsiteY36" fmla="*/ 2537632 h 2600182"/>
              <a:gd name="connsiteX37" fmla="*/ 1668780 w 3939540"/>
              <a:gd name="connsiteY37" fmla="*/ 2590972 h 2600182"/>
              <a:gd name="connsiteX38" fmla="*/ 1691640 w 3939540"/>
              <a:gd name="connsiteY38" fmla="*/ 2522392 h 2600182"/>
              <a:gd name="connsiteX39" fmla="*/ 1722120 w 3939540"/>
              <a:gd name="connsiteY39" fmla="*/ 2331892 h 2600182"/>
              <a:gd name="connsiteX40" fmla="*/ 1744980 w 3939540"/>
              <a:gd name="connsiteY40" fmla="*/ 2164252 h 2600182"/>
              <a:gd name="connsiteX41" fmla="*/ 1783080 w 3939540"/>
              <a:gd name="connsiteY41" fmla="*/ 2110912 h 2600182"/>
              <a:gd name="connsiteX42" fmla="*/ 1813560 w 3939540"/>
              <a:gd name="connsiteY42" fmla="*/ 2171872 h 2600182"/>
              <a:gd name="connsiteX43" fmla="*/ 1821180 w 3939540"/>
              <a:gd name="connsiteY43" fmla="*/ 2225212 h 2600182"/>
              <a:gd name="connsiteX44" fmla="*/ 1836420 w 3939540"/>
              <a:gd name="connsiteY44" fmla="*/ 2286172 h 2600182"/>
              <a:gd name="connsiteX45" fmla="*/ 1866900 w 3939540"/>
              <a:gd name="connsiteY45" fmla="*/ 2362372 h 2600182"/>
              <a:gd name="connsiteX46" fmla="*/ 1927860 w 3939540"/>
              <a:gd name="connsiteY46" fmla="*/ 2286172 h 2600182"/>
              <a:gd name="connsiteX47" fmla="*/ 2026920 w 3939540"/>
              <a:gd name="connsiteY47" fmla="*/ 2011852 h 2600182"/>
              <a:gd name="connsiteX48" fmla="*/ 2103120 w 3939540"/>
              <a:gd name="connsiteY48" fmla="*/ 1638472 h 2600182"/>
              <a:gd name="connsiteX49" fmla="*/ 2110740 w 3939540"/>
              <a:gd name="connsiteY49" fmla="*/ 1303192 h 2600182"/>
              <a:gd name="connsiteX50" fmla="*/ 2164080 w 3939540"/>
              <a:gd name="connsiteY50" fmla="*/ 701212 h 2600182"/>
              <a:gd name="connsiteX51" fmla="*/ 2171700 w 3939540"/>
              <a:gd name="connsiteY51" fmla="*/ 510712 h 2600182"/>
              <a:gd name="connsiteX52" fmla="*/ 2225040 w 3939540"/>
              <a:gd name="connsiteY52" fmla="*/ 464992 h 2600182"/>
              <a:gd name="connsiteX53" fmla="*/ 2278380 w 3939540"/>
              <a:gd name="connsiteY53" fmla="*/ 525952 h 2600182"/>
              <a:gd name="connsiteX54" fmla="*/ 2308860 w 3939540"/>
              <a:gd name="connsiteY54" fmla="*/ 647872 h 2600182"/>
              <a:gd name="connsiteX55" fmla="*/ 2499360 w 3939540"/>
              <a:gd name="connsiteY55" fmla="*/ 1508932 h 2600182"/>
              <a:gd name="connsiteX56" fmla="*/ 2621280 w 3939540"/>
              <a:gd name="connsiteY56" fmla="*/ 1943272 h 2600182"/>
              <a:gd name="connsiteX57" fmla="*/ 2766060 w 3939540"/>
              <a:gd name="connsiteY57" fmla="*/ 2331892 h 2600182"/>
              <a:gd name="connsiteX58" fmla="*/ 2811780 w 3939540"/>
              <a:gd name="connsiteY58" fmla="*/ 2514772 h 2600182"/>
              <a:gd name="connsiteX59" fmla="*/ 2887980 w 3939540"/>
              <a:gd name="connsiteY59" fmla="*/ 2590972 h 2600182"/>
              <a:gd name="connsiteX60" fmla="*/ 2926080 w 3939540"/>
              <a:gd name="connsiteY60" fmla="*/ 2469052 h 2600182"/>
              <a:gd name="connsiteX61" fmla="*/ 2933700 w 3939540"/>
              <a:gd name="connsiteY61" fmla="*/ 2217592 h 2600182"/>
              <a:gd name="connsiteX62" fmla="*/ 2926080 w 3939540"/>
              <a:gd name="connsiteY62" fmla="*/ 1889932 h 2600182"/>
              <a:gd name="connsiteX63" fmla="*/ 2933700 w 3939540"/>
              <a:gd name="connsiteY63" fmla="*/ 1699432 h 2600182"/>
              <a:gd name="connsiteX64" fmla="*/ 2971800 w 3939540"/>
              <a:gd name="connsiteY64" fmla="*/ 1646092 h 2600182"/>
              <a:gd name="connsiteX65" fmla="*/ 3017520 w 3939540"/>
              <a:gd name="connsiteY65" fmla="*/ 1707052 h 2600182"/>
              <a:gd name="connsiteX66" fmla="*/ 3048000 w 3939540"/>
              <a:gd name="connsiteY66" fmla="*/ 1813732 h 2600182"/>
              <a:gd name="connsiteX67" fmla="*/ 3108960 w 3939540"/>
              <a:gd name="connsiteY67" fmla="*/ 1851832 h 2600182"/>
              <a:gd name="connsiteX68" fmla="*/ 3147060 w 3939540"/>
              <a:gd name="connsiteY68" fmla="*/ 1790872 h 2600182"/>
              <a:gd name="connsiteX69" fmla="*/ 3223260 w 3939540"/>
              <a:gd name="connsiteY69" fmla="*/ 1539412 h 2600182"/>
              <a:gd name="connsiteX70" fmla="*/ 3291840 w 3939540"/>
              <a:gd name="connsiteY70" fmla="*/ 1127932 h 2600182"/>
              <a:gd name="connsiteX71" fmla="*/ 3352800 w 3939540"/>
              <a:gd name="connsiteY71" fmla="*/ 998392 h 2600182"/>
              <a:gd name="connsiteX72" fmla="*/ 3406140 w 3939540"/>
              <a:gd name="connsiteY72" fmla="*/ 1051732 h 2600182"/>
              <a:gd name="connsiteX73" fmla="*/ 3467100 w 3939540"/>
              <a:gd name="connsiteY73" fmla="*/ 1166032 h 2600182"/>
              <a:gd name="connsiteX74" fmla="*/ 3512820 w 3939540"/>
              <a:gd name="connsiteY74" fmla="*/ 1028872 h 2600182"/>
              <a:gd name="connsiteX75" fmla="*/ 3611880 w 3939540"/>
              <a:gd name="connsiteY75" fmla="*/ 404032 h 2600182"/>
              <a:gd name="connsiteX76" fmla="*/ 3703320 w 3939540"/>
              <a:gd name="connsiteY76" fmla="*/ 114472 h 2600182"/>
              <a:gd name="connsiteX77" fmla="*/ 3756660 w 3939540"/>
              <a:gd name="connsiteY77" fmla="*/ 7792 h 2600182"/>
              <a:gd name="connsiteX78" fmla="*/ 3840480 w 3939540"/>
              <a:gd name="connsiteY78" fmla="*/ 53512 h 2600182"/>
              <a:gd name="connsiteX79" fmla="*/ 3863340 w 3939540"/>
              <a:gd name="connsiteY79" fmla="*/ 251632 h 2600182"/>
              <a:gd name="connsiteX80" fmla="*/ 3939540 w 3939540"/>
              <a:gd name="connsiteY80" fmla="*/ 464992 h 260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939540" h="2600182">
                <a:moveTo>
                  <a:pt x="0" y="1600372"/>
                </a:moveTo>
                <a:cubicBezTo>
                  <a:pt x="48895" y="1766107"/>
                  <a:pt x="97790" y="1931842"/>
                  <a:pt x="144780" y="2080432"/>
                </a:cubicBezTo>
                <a:cubicBezTo>
                  <a:pt x="191770" y="2229022"/>
                  <a:pt x="248920" y="2408092"/>
                  <a:pt x="281940" y="2491912"/>
                </a:cubicBezTo>
                <a:cubicBezTo>
                  <a:pt x="314960" y="2575732"/>
                  <a:pt x="325120" y="2566842"/>
                  <a:pt x="342900" y="2583352"/>
                </a:cubicBezTo>
                <a:cubicBezTo>
                  <a:pt x="360680" y="2599862"/>
                  <a:pt x="373380" y="2607482"/>
                  <a:pt x="388620" y="2590972"/>
                </a:cubicBezTo>
                <a:cubicBezTo>
                  <a:pt x="403860" y="2574462"/>
                  <a:pt x="427990" y="2556682"/>
                  <a:pt x="434340" y="2484292"/>
                </a:cubicBezTo>
                <a:cubicBezTo>
                  <a:pt x="440690" y="2411902"/>
                  <a:pt x="427990" y="2276012"/>
                  <a:pt x="426720" y="2156632"/>
                </a:cubicBezTo>
                <a:cubicBezTo>
                  <a:pt x="425450" y="2037252"/>
                  <a:pt x="425450" y="1856912"/>
                  <a:pt x="426720" y="1768012"/>
                </a:cubicBezTo>
                <a:cubicBezTo>
                  <a:pt x="427990" y="1679112"/>
                  <a:pt x="422910" y="1637202"/>
                  <a:pt x="434340" y="1623232"/>
                </a:cubicBezTo>
                <a:cubicBezTo>
                  <a:pt x="445770" y="1609262"/>
                  <a:pt x="482600" y="1656252"/>
                  <a:pt x="495300" y="1684192"/>
                </a:cubicBezTo>
                <a:cubicBezTo>
                  <a:pt x="508000" y="1712132"/>
                  <a:pt x="497840" y="1759122"/>
                  <a:pt x="510540" y="1790872"/>
                </a:cubicBezTo>
                <a:cubicBezTo>
                  <a:pt x="523240" y="1822622"/>
                  <a:pt x="556260" y="1873422"/>
                  <a:pt x="571500" y="1874692"/>
                </a:cubicBezTo>
                <a:cubicBezTo>
                  <a:pt x="586740" y="1875962"/>
                  <a:pt x="589280" y="1832782"/>
                  <a:pt x="601980" y="1798492"/>
                </a:cubicBezTo>
                <a:cubicBezTo>
                  <a:pt x="614680" y="1764202"/>
                  <a:pt x="632460" y="1724832"/>
                  <a:pt x="647700" y="1668952"/>
                </a:cubicBezTo>
                <a:cubicBezTo>
                  <a:pt x="662940" y="1613072"/>
                  <a:pt x="680720" y="1534332"/>
                  <a:pt x="693420" y="1463212"/>
                </a:cubicBezTo>
                <a:cubicBezTo>
                  <a:pt x="706120" y="1392092"/>
                  <a:pt x="713740" y="1304462"/>
                  <a:pt x="723900" y="1242232"/>
                </a:cubicBezTo>
                <a:cubicBezTo>
                  <a:pt x="734060" y="1180002"/>
                  <a:pt x="740410" y="1124122"/>
                  <a:pt x="754380" y="1089832"/>
                </a:cubicBezTo>
                <a:cubicBezTo>
                  <a:pt x="768350" y="1055542"/>
                  <a:pt x="793750" y="1037762"/>
                  <a:pt x="807720" y="1036492"/>
                </a:cubicBezTo>
                <a:cubicBezTo>
                  <a:pt x="821690" y="1035222"/>
                  <a:pt x="828040" y="1061892"/>
                  <a:pt x="838200" y="1082212"/>
                </a:cubicBezTo>
                <a:cubicBezTo>
                  <a:pt x="848360" y="1102532"/>
                  <a:pt x="855980" y="1148252"/>
                  <a:pt x="868680" y="1158412"/>
                </a:cubicBezTo>
                <a:cubicBezTo>
                  <a:pt x="881380" y="1168572"/>
                  <a:pt x="900430" y="1160952"/>
                  <a:pt x="914400" y="1143172"/>
                </a:cubicBezTo>
                <a:cubicBezTo>
                  <a:pt x="928370" y="1125392"/>
                  <a:pt x="937260" y="1125392"/>
                  <a:pt x="952500" y="1051732"/>
                </a:cubicBezTo>
                <a:cubicBezTo>
                  <a:pt x="967740" y="978072"/>
                  <a:pt x="991870" y="783762"/>
                  <a:pt x="1005840" y="701212"/>
                </a:cubicBezTo>
                <a:cubicBezTo>
                  <a:pt x="1019810" y="618662"/>
                  <a:pt x="1021080" y="616122"/>
                  <a:pt x="1036320" y="556432"/>
                </a:cubicBezTo>
                <a:cubicBezTo>
                  <a:pt x="1051560" y="496742"/>
                  <a:pt x="1080770" y="404032"/>
                  <a:pt x="1097280" y="343072"/>
                </a:cubicBezTo>
                <a:cubicBezTo>
                  <a:pt x="1113790" y="282112"/>
                  <a:pt x="1120140" y="240202"/>
                  <a:pt x="1135380" y="190672"/>
                </a:cubicBezTo>
                <a:cubicBezTo>
                  <a:pt x="1150620" y="141142"/>
                  <a:pt x="1170940" y="77642"/>
                  <a:pt x="1188720" y="45892"/>
                </a:cubicBezTo>
                <a:cubicBezTo>
                  <a:pt x="1206500" y="14142"/>
                  <a:pt x="1223010" y="1442"/>
                  <a:pt x="1242060" y="172"/>
                </a:cubicBezTo>
                <a:cubicBezTo>
                  <a:pt x="1261110" y="-1098"/>
                  <a:pt x="1289050" y="3982"/>
                  <a:pt x="1303020" y="38272"/>
                </a:cubicBezTo>
                <a:cubicBezTo>
                  <a:pt x="1316990" y="72562"/>
                  <a:pt x="1314450" y="118282"/>
                  <a:pt x="1325880" y="205912"/>
                </a:cubicBezTo>
                <a:cubicBezTo>
                  <a:pt x="1337310" y="293542"/>
                  <a:pt x="1350010" y="414192"/>
                  <a:pt x="1371600" y="564052"/>
                </a:cubicBezTo>
                <a:cubicBezTo>
                  <a:pt x="1393190" y="713912"/>
                  <a:pt x="1436370" y="964102"/>
                  <a:pt x="1455420" y="1105072"/>
                </a:cubicBezTo>
                <a:cubicBezTo>
                  <a:pt x="1474470" y="1246042"/>
                  <a:pt x="1471930" y="1295572"/>
                  <a:pt x="1485900" y="1409872"/>
                </a:cubicBezTo>
                <a:cubicBezTo>
                  <a:pt x="1499870" y="1524172"/>
                  <a:pt x="1527810" y="1662602"/>
                  <a:pt x="1539240" y="1790872"/>
                </a:cubicBezTo>
                <a:cubicBezTo>
                  <a:pt x="1550670" y="1919142"/>
                  <a:pt x="1548130" y="2074082"/>
                  <a:pt x="1554480" y="2179492"/>
                </a:cubicBezTo>
                <a:cubicBezTo>
                  <a:pt x="1560830" y="2284902"/>
                  <a:pt x="1570990" y="2363642"/>
                  <a:pt x="1577340" y="2423332"/>
                </a:cubicBezTo>
                <a:cubicBezTo>
                  <a:pt x="1583690" y="2483022"/>
                  <a:pt x="1577340" y="2509692"/>
                  <a:pt x="1592580" y="2537632"/>
                </a:cubicBezTo>
                <a:cubicBezTo>
                  <a:pt x="1607820" y="2565572"/>
                  <a:pt x="1652270" y="2593512"/>
                  <a:pt x="1668780" y="2590972"/>
                </a:cubicBezTo>
                <a:cubicBezTo>
                  <a:pt x="1685290" y="2588432"/>
                  <a:pt x="1682750" y="2565572"/>
                  <a:pt x="1691640" y="2522392"/>
                </a:cubicBezTo>
                <a:cubicBezTo>
                  <a:pt x="1700530" y="2479212"/>
                  <a:pt x="1713230" y="2391582"/>
                  <a:pt x="1722120" y="2331892"/>
                </a:cubicBezTo>
                <a:cubicBezTo>
                  <a:pt x="1731010" y="2272202"/>
                  <a:pt x="1734820" y="2201082"/>
                  <a:pt x="1744980" y="2164252"/>
                </a:cubicBezTo>
                <a:cubicBezTo>
                  <a:pt x="1755140" y="2127422"/>
                  <a:pt x="1771650" y="2109642"/>
                  <a:pt x="1783080" y="2110912"/>
                </a:cubicBezTo>
                <a:cubicBezTo>
                  <a:pt x="1794510" y="2112182"/>
                  <a:pt x="1807210" y="2152822"/>
                  <a:pt x="1813560" y="2171872"/>
                </a:cubicBezTo>
                <a:cubicBezTo>
                  <a:pt x="1819910" y="2190922"/>
                  <a:pt x="1817370" y="2206162"/>
                  <a:pt x="1821180" y="2225212"/>
                </a:cubicBezTo>
                <a:cubicBezTo>
                  <a:pt x="1824990" y="2244262"/>
                  <a:pt x="1828800" y="2263312"/>
                  <a:pt x="1836420" y="2286172"/>
                </a:cubicBezTo>
                <a:cubicBezTo>
                  <a:pt x="1844040" y="2309032"/>
                  <a:pt x="1851660" y="2362372"/>
                  <a:pt x="1866900" y="2362372"/>
                </a:cubicBezTo>
                <a:cubicBezTo>
                  <a:pt x="1882140" y="2362372"/>
                  <a:pt x="1901190" y="2344592"/>
                  <a:pt x="1927860" y="2286172"/>
                </a:cubicBezTo>
                <a:cubicBezTo>
                  <a:pt x="1954530" y="2227752"/>
                  <a:pt x="1997710" y="2119802"/>
                  <a:pt x="2026920" y="2011852"/>
                </a:cubicBezTo>
                <a:cubicBezTo>
                  <a:pt x="2056130" y="1903902"/>
                  <a:pt x="2089150" y="1756582"/>
                  <a:pt x="2103120" y="1638472"/>
                </a:cubicBezTo>
                <a:cubicBezTo>
                  <a:pt x="2117090" y="1520362"/>
                  <a:pt x="2100580" y="1459402"/>
                  <a:pt x="2110740" y="1303192"/>
                </a:cubicBezTo>
                <a:cubicBezTo>
                  <a:pt x="2120900" y="1146982"/>
                  <a:pt x="2153920" y="833292"/>
                  <a:pt x="2164080" y="701212"/>
                </a:cubicBezTo>
                <a:cubicBezTo>
                  <a:pt x="2174240" y="569132"/>
                  <a:pt x="2161540" y="550082"/>
                  <a:pt x="2171700" y="510712"/>
                </a:cubicBezTo>
                <a:cubicBezTo>
                  <a:pt x="2181860" y="471342"/>
                  <a:pt x="2207260" y="462452"/>
                  <a:pt x="2225040" y="464992"/>
                </a:cubicBezTo>
                <a:cubicBezTo>
                  <a:pt x="2242820" y="467532"/>
                  <a:pt x="2264410" y="495472"/>
                  <a:pt x="2278380" y="525952"/>
                </a:cubicBezTo>
                <a:cubicBezTo>
                  <a:pt x="2292350" y="556432"/>
                  <a:pt x="2272030" y="484042"/>
                  <a:pt x="2308860" y="647872"/>
                </a:cubicBezTo>
                <a:cubicBezTo>
                  <a:pt x="2345690" y="811702"/>
                  <a:pt x="2447290" y="1293032"/>
                  <a:pt x="2499360" y="1508932"/>
                </a:cubicBezTo>
                <a:cubicBezTo>
                  <a:pt x="2551430" y="1724832"/>
                  <a:pt x="2576830" y="1806112"/>
                  <a:pt x="2621280" y="1943272"/>
                </a:cubicBezTo>
                <a:cubicBezTo>
                  <a:pt x="2665730" y="2080432"/>
                  <a:pt x="2734310" y="2236642"/>
                  <a:pt x="2766060" y="2331892"/>
                </a:cubicBezTo>
                <a:cubicBezTo>
                  <a:pt x="2797810" y="2427142"/>
                  <a:pt x="2791460" y="2471592"/>
                  <a:pt x="2811780" y="2514772"/>
                </a:cubicBezTo>
                <a:cubicBezTo>
                  <a:pt x="2832100" y="2557952"/>
                  <a:pt x="2868930" y="2598592"/>
                  <a:pt x="2887980" y="2590972"/>
                </a:cubicBezTo>
                <a:cubicBezTo>
                  <a:pt x="2907030" y="2583352"/>
                  <a:pt x="2918460" y="2531282"/>
                  <a:pt x="2926080" y="2469052"/>
                </a:cubicBezTo>
                <a:cubicBezTo>
                  <a:pt x="2933700" y="2406822"/>
                  <a:pt x="2933700" y="2314112"/>
                  <a:pt x="2933700" y="2217592"/>
                </a:cubicBezTo>
                <a:cubicBezTo>
                  <a:pt x="2933700" y="2121072"/>
                  <a:pt x="2926080" y="1976292"/>
                  <a:pt x="2926080" y="1889932"/>
                </a:cubicBezTo>
                <a:cubicBezTo>
                  <a:pt x="2926080" y="1803572"/>
                  <a:pt x="2926080" y="1740072"/>
                  <a:pt x="2933700" y="1699432"/>
                </a:cubicBezTo>
                <a:cubicBezTo>
                  <a:pt x="2941320" y="1658792"/>
                  <a:pt x="2957830" y="1644822"/>
                  <a:pt x="2971800" y="1646092"/>
                </a:cubicBezTo>
                <a:cubicBezTo>
                  <a:pt x="2985770" y="1647362"/>
                  <a:pt x="3004820" y="1679112"/>
                  <a:pt x="3017520" y="1707052"/>
                </a:cubicBezTo>
                <a:cubicBezTo>
                  <a:pt x="3030220" y="1734992"/>
                  <a:pt x="3032760" y="1789602"/>
                  <a:pt x="3048000" y="1813732"/>
                </a:cubicBezTo>
                <a:cubicBezTo>
                  <a:pt x="3063240" y="1837862"/>
                  <a:pt x="3092450" y="1855642"/>
                  <a:pt x="3108960" y="1851832"/>
                </a:cubicBezTo>
                <a:cubicBezTo>
                  <a:pt x="3125470" y="1848022"/>
                  <a:pt x="3128010" y="1842942"/>
                  <a:pt x="3147060" y="1790872"/>
                </a:cubicBezTo>
                <a:cubicBezTo>
                  <a:pt x="3166110" y="1738802"/>
                  <a:pt x="3199130" y="1649902"/>
                  <a:pt x="3223260" y="1539412"/>
                </a:cubicBezTo>
                <a:cubicBezTo>
                  <a:pt x="3247390" y="1428922"/>
                  <a:pt x="3270250" y="1218102"/>
                  <a:pt x="3291840" y="1127932"/>
                </a:cubicBezTo>
                <a:cubicBezTo>
                  <a:pt x="3313430" y="1037762"/>
                  <a:pt x="3333750" y="1011092"/>
                  <a:pt x="3352800" y="998392"/>
                </a:cubicBezTo>
                <a:cubicBezTo>
                  <a:pt x="3371850" y="985692"/>
                  <a:pt x="3387090" y="1023792"/>
                  <a:pt x="3406140" y="1051732"/>
                </a:cubicBezTo>
                <a:cubicBezTo>
                  <a:pt x="3425190" y="1079672"/>
                  <a:pt x="3449320" y="1169842"/>
                  <a:pt x="3467100" y="1166032"/>
                </a:cubicBezTo>
                <a:cubicBezTo>
                  <a:pt x="3484880" y="1162222"/>
                  <a:pt x="3488690" y="1155872"/>
                  <a:pt x="3512820" y="1028872"/>
                </a:cubicBezTo>
                <a:cubicBezTo>
                  <a:pt x="3536950" y="901872"/>
                  <a:pt x="3580130" y="556432"/>
                  <a:pt x="3611880" y="404032"/>
                </a:cubicBezTo>
                <a:cubicBezTo>
                  <a:pt x="3643630" y="251632"/>
                  <a:pt x="3679190" y="180512"/>
                  <a:pt x="3703320" y="114472"/>
                </a:cubicBezTo>
                <a:cubicBezTo>
                  <a:pt x="3727450" y="48432"/>
                  <a:pt x="3733800" y="17952"/>
                  <a:pt x="3756660" y="7792"/>
                </a:cubicBezTo>
                <a:cubicBezTo>
                  <a:pt x="3779520" y="-2368"/>
                  <a:pt x="3822700" y="12872"/>
                  <a:pt x="3840480" y="53512"/>
                </a:cubicBezTo>
                <a:cubicBezTo>
                  <a:pt x="3858260" y="94152"/>
                  <a:pt x="3846830" y="183052"/>
                  <a:pt x="3863340" y="251632"/>
                </a:cubicBezTo>
                <a:cubicBezTo>
                  <a:pt x="3879850" y="320212"/>
                  <a:pt x="3909695" y="392602"/>
                  <a:pt x="3939540" y="464992"/>
                </a:cubicBezTo>
              </a:path>
            </a:pathLst>
          </a:custGeom>
          <a:noFill/>
          <a:ln w="57150">
            <a:solidFill>
              <a:srgbClr val="8F001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Tree>
    <p:extLst>
      <p:ext uri="{BB962C8B-B14F-4D97-AF65-F5344CB8AC3E}">
        <p14:creationId xmlns:p14="http://schemas.microsoft.com/office/powerpoint/2010/main" val="32047900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159732" y="188640"/>
            <a:ext cx="4824536" cy="5222952"/>
            <a:chOff x="1992489" y="44624"/>
            <a:chExt cx="5184576" cy="5612724"/>
          </a:xfrm>
        </p:grpSpPr>
        <p:pic>
          <p:nvPicPr>
            <p:cNvPr id="2457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15347"/>
            <a:stretch/>
          </p:blipFill>
          <p:spPr bwMode="auto">
            <a:xfrm>
              <a:off x="1992489" y="44624"/>
              <a:ext cx="5184576" cy="494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7311" r="50000"/>
            <a:stretch/>
          </p:blipFill>
          <p:spPr bwMode="auto">
            <a:xfrm>
              <a:off x="1992489" y="4916439"/>
              <a:ext cx="5184576" cy="740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6874807" y="118414"/>
            <a:ext cx="2163147" cy="2014447"/>
            <a:chOff x="1403650" y="46402"/>
            <a:chExt cx="6336702" cy="5901100"/>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650" y="46402"/>
              <a:ext cx="6336702" cy="5901100"/>
            </a:xfrm>
            <a:prstGeom prst="rect">
              <a:avLst/>
            </a:prstGeom>
            <a:ln w="3175">
              <a:no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reeform 9"/>
            <p:cNvSpPr/>
            <p:nvPr/>
          </p:nvSpPr>
          <p:spPr>
            <a:xfrm>
              <a:off x="3133725" y="1819275"/>
              <a:ext cx="1219200" cy="962025"/>
            </a:xfrm>
            <a:custGeom>
              <a:avLst/>
              <a:gdLst>
                <a:gd name="connsiteX0" fmla="*/ 1219200 w 1219200"/>
                <a:gd name="connsiteY0" fmla="*/ 962025 h 962025"/>
                <a:gd name="connsiteX1" fmla="*/ 819150 w 1219200"/>
                <a:gd name="connsiteY1" fmla="*/ 247650 h 962025"/>
                <a:gd name="connsiteX2" fmla="*/ 0 w 1219200"/>
                <a:gd name="connsiteY2" fmla="*/ 0 h 962025"/>
              </a:gdLst>
              <a:ahLst/>
              <a:cxnLst>
                <a:cxn ang="0">
                  <a:pos x="connsiteX0" y="connsiteY0"/>
                </a:cxn>
                <a:cxn ang="0">
                  <a:pos x="connsiteX1" y="connsiteY1"/>
                </a:cxn>
                <a:cxn ang="0">
                  <a:pos x="connsiteX2" y="connsiteY2"/>
                </a:cxn>
              </a:cxnLst>
              <a:rect l="l" t="t" r="r" b="b"/>
              <a:pathLst>
                <a:path w="1219200" h="962025">
                  <a:moveTo>
                    <a:pt x="1219200" y="962025"/>
                  </a:moveTo>
                  <a:cubicBezTo>
                    <a:pt x="1120775" y="685006"/>
                    <a:pt x="1022350" y="407987"/>
                    <a:pt x="819150" y="247650"/>
                  </a:cubicBezTo>
                  <a:cubicBezTo>
                    <a:pt x="615950" y="87313"/>
                    <a:pt x="307975" y="43656"/>
                    <a:pt x="0" y="0"/>
                  </a:cubicBezTo>
                </a:path>
              </a:pathLst>
            </a:custGeom>
            <a:ln w="28575">
              <a:solidFill>
                <a:srgbClr val="8F001E"/>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1" name="Freeform 10"/>
            <p:cNvSpPr/>
            <p:nvPr/>
          </p:nvSpPr>
          <p:spPr>
            <a:xfrm>
              <a:off x="2667000" y="3171825"/>
              <a:ext cx="1628775" cy="31324"/>
            </a:xfrm>
            <a:custGeom>
              <a:avLst/>
              <a:gdLst>
                <a:gd name="connsiteX0" fmla="*/ 0 w 1628775"/>
                <a:gd name="connsiteY0" fmla="*/ 0 h 31324"/>
                <a:gd name="connsiteX1" fmla="*/ 914400 w 1628775"/>
                <a:gd name="connsiteY1" fmla="*/ 28575 h 31324"/>
                <a:gd name="connsiteX2" fmla="*/ 1628775 w 1628775"/>
                <a:gd name="connsiteY2" fmla="*/ 28575 h 31324"/>
              </a:gdLst>
              <a:ahLst/>
              <a:cxnLst>
                <a:cxn ang="0">
                  <a:pos x="connsiteX0" y="connsiteY0"/>
                </a:cxn>
                <a:cxn ang="0">
                  <a:pos x="connsiteX1" y="connsiteY1"/>
                </a:cxn>
                <a:cxn ang="0">
                  <a:pos x="connsiteX2" y="connsiteY2"/>
                </a:cxn>
              </a:cxnLst>
              <a:rect l="l" t="t" r="r" b="b"/>
              <a:pathLst>
                <a:path w="1628775" h="31324">
                  <a:moveTo>
                    <a:pt x="0" y="0"/>
                  </a:moveTo>
                  <a:lnTo>
                    <a:pt x="914400" y="28575"/>
                  </a:lnTo>
                  <a:cubicBezTo>
                    <a:pt x="1185862" y="33337"/>
                    <a:pt x="1407318" y="30956"/>
                    <a:pt x="1628775" y="28575"/>
                  </a:cubicBezTo>
                </a:path>
              </a:pathLst>
            </a:custGeom>
            <a:ln w="28575">
              <a:solidFill>
                <a:srgbClr val="8F001E"/>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2" name="Freeform 11"/>
            <p:cNvSpPr/>
            <p:nvPr/>
          </p:nvSpPr>
          <p:spPr>
            <a:xfrm>
              <a:off x="3943350" y="3648075"/>
              <a:ext cx="723900" cy="1285875"/>
            </a:xfrm>
            <a:custGeom>
              <a:avLst/>
              <a:gdLst>
                <a:gd name="connsiteX0" fmla="*/ 723900 w 723900"/>
                <a:gd name="connsiteY0" fmla="*/ 0 h 1285875"/>
                <a:gd name="connsiteX1" fmla="*/ 190500 w 723900"/>
                <a:gd name="connsiteY1" fmla="*/ 762000 h 1285875"/>
                <a:gd name="connsiteX2" fmla="*/ 0 w 723900"/>
                <a:gd name="connsiteY2" fmla="*/ 1285875 h 1285875"/>
              </a:gdLst>
              <a:ahLst/>
              <a:cxnLst>
                <a:cxn ang="0">
                  <a:pos x="connsiteX0" y="connsiteY0"/>
                </a:cxn>
                <a:cxn ang="0">
                  <a:pos x="connsiteX1" y="connsiteY1"/>
                </a:cxn>
                <a:cxn ang="0">
                  <a:pos x="connsiteX2" y="connsiteY2"/>
                </a:cxn>
              </a:cxnLst>
              <a:rect l="l" t="t" r="r" b="b"/>
              <a:pathLst>
                <a:path w="723900" h="1285875">
                  <a:moveTo>
                    <a:pt x="723900" y="0"/>
                  </a:moveTo>
                  <a:cubicBezTo>
                    <a:pt x="517525" y="273844"/>
                    <a:pt x="311150" y="547688"/>
                    <a:pt x="190500" y="762000"/>
                  </a:cubicBezTo>
                  <a:cubicBezTo>
                    <a:pt x="69850" y="976313"/>
                    <a:pt x="34925" y="1131094"/>
                    <a:pt x="0" y="1285875"/>
                  </a:cubicBezTo>
                </a:path>
              </a:pathLst>
            </a:custGeom>
            <a:ln w="28575">
              <a:solidFill>
                <a:srgbClr val="8F001E"/>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3" name="Freeform 12"/>
            <p:cNvSpPr/>
            <p:nvPr/>
          </p:nvSpPr>
          <p:spPr>
            <a:xfrm>
              <a:off x="5362575" y="3562350"/>
              <a:ext cx="453326" cy="1171575"/>
            </a:xfrm>
            <a:custGeom>
              <a:avLst/>
              <a:gdLst>
                <a:gd name="connsiteX0" fmla="*/ 447675 w 453326"/>
                <a:gd name="connsiteY0" fmla="*/ 1171575 h 1171575"/>
                <a:gd name="connsiteX1" fmla="*/ 390525 w 453326"/>
                <a:gd name="connsiteY1" fmla="*/ 581025 h 1171575"/>
                <a:gd name="connsiteX2" fmla="*/ 0 w 453326"/>
                <a:gd name="connsiteY2" fmla="*/ 0 h 1171575"/>
              </a:gdLst>
              <a:ahLst/>
              <a:cxnLst>
                <a:cxn ang="0">
                  <a:pos x="connsiteX0" y="connsiteY0"/>
                </a:cxn>
                <a:cxn ang="0">
                  <a:pos x="connsiteX1" y="connsiteY1"/>
                </a:cxn>
                <a:cxn ang="0">
                  <a:pos x="connsiteX2" y="connsiteY2"/>
                </a:cxn>
              </a:cxnLst>
              <a:rect l="l" t="t" r="r" b="b"/>
              <a:pathLst>
                <a:path w="453326" h="1171575">
                  <a:moveTo>
                    <a:pt x="447675" y="1171575"/>
                  </a:moveTo>
                  <a:cubicBezTo>
                    <a:pt x="456406" y="973931"/>
                    <a:pt x="465137" y="776287"/>
                    <a:pt x="390525" y="581025"/>
                  </a:cubicBezTo>
                  <a:cubicBezTo>
                    <a:pt x="315913" y="385763"/>
                    <a:pt x="157956" y="192881"/>
                    <a:pt x="0" y="0"/>
                  </a:cubicBezTo>
                </a:path>
              </a:pathLst>
            </a:custGeom>
            <a:ln w="28575">
              <a:solidFill>
                <a:srgbClr val="8F001E"/>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4" name="Freeform 13"/>
            <p:cNvSpPr/>
            <p:nvPr/>
          </p:nvSpPr>
          <p:spPr>
            <a:xfrm>
              <a:off x="5295900" y="2667000"/>
              <a:ext cx="1257300" cy="262574"/>
            </a:xfrm>
            <a:custGeom>
              <a:avLst/>
              <a:gdLst>
                <a:gd name="connsiteX0" fmla="*/ 0 w 1257300"/>
                <a:gd name="connsiteY0" fmla="*/ 0 h 262574"/>
                <a:gd name="connsiteX1" fmla="*/ 885825 w 1257300"/>
                <a:gd name="connsiteY1" fmla="*/ 228600 h 262574"/>
                <a:gd name="connsiteX2" fmla="*/ 1257300 w 1257300"/>
                <a:gd name="connsiteY2" fmla="*/ 257175 h 262574"/>
              </a:gdLst>
              <a:ahLst/>
              <a:cxnLst>
                <a:cxn ang="0">
                  <a:pos x="connsiteX0" y="connsiteY0"/>
                </a:cxn>
                <a:cxn ang="0">
                  <a:pos x="connsiteX1" y="connsiteY1"/>
                </a:cxn>
                <a:cxn ang="0">
                  <a:pos x="connsiteX2" y="connsiteY2"/>
                </a:cxn>
              </a:cxnLst>
              <a:rect l="l" t="t" r="r" b="b"/>
              <a:pathLst>
                <a:path w="1257300" h="262574">
                  <a:moveTo>
                    <a:pt x="0" y="0"/>
                  </a:moveTo>
                  <a:cubicBezTo>
                    <a:pt x="338137" y="92869"/>
                    <a:pt x="676275" y="185738"/>
                    <a:pt x="885825" y="228600"/>
                  </a:cubicBezTo>
                  <a:cubicBezTo>
                    <a:pt x="1095375" y="271462"/>
                    <a:pt x="1176337" y="264318"/>
                    <a:pt x="1257300" y="257175"/>
                  </a:cubicBezTo>
                </a:path>
              </a:pathLst>
            </a:custGeom>
            <a:ln w="28575">
              <a:solidFill>
                <a:srgbClr val="8F001E"/>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5" name="Freeform 14"/>
            <p:cNvSpPr/>
            <p:nvPr/>
          </p:nvSpPr>
          <p:spPr>
            <a:xfrm>
              <a:off x="4905375" y="1057275"/>
              <a:ext cx="66736" cy="1190625"/>
            </a:xfrm>
            <a:custGeom>
              <a:avLst/>
              <a:gdLst>
                <a:gd name="connsiteX0" fmla="*/ 9525 w 66736"/>
                <a:gd name="connsiteY0" fmla="*/ 0 h 1190625"/>
                <a:gd name="connsiteX1" fmla="*/ 66675 w 66736"/>
                <a:gd name="connsiteY1" fmla="*/ 666750 h 1190625"/>
                <a:gd name="connsiteX2" fmla="*/ 0 w 66736"/>
                <a:gd name="connsiteY2" fmla="*/ 1190625 h 1190625"/>
              </a:gdLst>
              <a:ahLst/>
              <a:cxnLst>
                <a:cxn ang="0">
                  <a:pos x="connsiteX0" y="connsiteY0"/>
                </a:cxn>
                <a:cxn ang="0">
                  <a:pos x="connsiteX1" y="connsiteY1"/>
                </a:cxn>
                <a:cxn ang="0">
                  <a:pos x="connsiteX2" y="connsiteY2"/>
                </a:cxn>
              </a:cxnLst>
              <a:rect l="l" t="t" r="r" b="b"/>
              <a:pathLst>
                <a:path w="66736" h="1190625">
                  <a:moveTo>
                    <a:pt x="9525" y="0"/>
                  </a:moveTo>
                  <a:cubicBezTo>
                    <a:pt x="38893" y="234156"/>
                    <a:pt x="68262" y="468313"/>
                    <a:pt x="66675" y="666750"/>
                  </a:cubicBezTo>
                  <a:cubicBezTo>
                    <a:pt x="65088" y="865187"/>
                    <a:pt x="32544" y="1027906"/>
                    <a:pt x="0" y="1190625"/>
                  </a:cubicBezTo>
                </a:path>
              </a:pathLst>
            </a:custGeom>
            <a:ln w="28575">
              <a:solidFill>
                <a:srgbClr val="8F001E"/>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grpSp>
      <p:sp>
        <p:nvSpPr>
          <p:cNvPr id="2" name="Rectangle 1"/>
          <p:cNvSpPr/>
          <p:nvPr/>
        </p:nvSpPr>
        <p:spPr>
          <a:xfrm>
            <a:off x="1907704" y="188642"/>
            <a:ext cx="792088" cy="534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TextBox 15"/>
          <p:cNvSpPr txBox="1"/>
          <p:nvPr/>
        </p:nvSpPr>
        <p:spPr>
          <a:xfrm>
            <a:off x="5633393" y="6217573"/>
            <a:ext cx="3024336" cy="307777"/>
          </a:xfrm>
          <a:prstGeom prst="rect">
            <a:avLst/>
          </a:prstGeom>
          <a:noFill/>
        </p:spPr>
        <p:txBody>
          <a:bodyPr wrap="square" rtlCol="0">
            <a:spAutoFit/>
          </a:bodyPr>
          <a:lstStyle/>
          <a:p>
            <a:pPr algn="r"/>
            <a:r>
              <a:rPr lang="en-US" sz="1400" dirty="0" smtClean="0"/>
              <a:t>Raphael (2007)</a:t>
            </a:r>
            <a:endParaRPr lang="es-AR" sz="1400" dirty="0"/>
          </a:p>
        </p:txBody>
      </p:sp>
      <p:sp>
        <p:nvSpPr>
          <p:cNvPr id="17" name="TextBox 16"/>
          <p:cNvSpPr txBox="1"/>
          <p:nvPr/>
        </p:nvSpPr>
        <p:spPr>
          <a:xfrm>
            <a:off x="919337" y="5571242"/>
            <a:ext cx="7305327" cy="707886"/>
          </a:xfrm>
          <a:prstGeom prst="rect">
            <a:avLst/>
          </a:prstGeom>
          <a:noFill/>
        </p:spPr>
        <p:txBody>
          <a:bodyPr wrap="square" rtlCol="0">
            <a:spAutoFit/>
          </a:bodyPr>
          <a:lstStyle/>
          <a:p>
            <a:pPr algn="ctr"/>
            <a:r>
              <a:rPr lang="en-US" sz="2000" dirty="0" err="1"/>
              <a:t>Correlación</a:t>
            </a:r>
            <a:r>
              <a:rPr lang="en-US" sz="2000" dirty="0"/>
              <a:t> de un </a:t>
            </a:r>
            <a:r>
              <a:rPr lang="en-US" sz="2000" dirty="0" err="1"/>
              <a:t>índice</a:t>
            </a:r>
            <a:r>
              <a:rPr lang="en-US" sz="2000" dirty="0"/>
              <a:t> de </a:t>
            </a:r>
            <a:r>
              <a:rPr lang="en-US" sz="2000" dirty="0" err="1"/>
              <a:t>actividad</a:t>
            </a:r>
            <a:r>
              <a:rPr lang="en-US" sz="2000" dirty="0"/>
              <a:t> de QS3 y la </a:t>
            </a:r>
            <a:r>
              <a:rPr lang="en-US" sz="2000" dirty="0" err="1"/>
              <a:t>concentración</a:t>
            </a:r>
            <a:r>
              <a:rPr lang="en-US" sz="2000" dirty="0"/>
              <a:t> del </a:t>
            </a:r>
            <a:r>
              <a:rPr lang="en-US" sz="2000" dirty="0" err="1"/>
              <a:t>hielo</a:t>
            </a:r>
            <a:r>
              <a:rPr lang="en-US" sz="2000" dirty="0"/>
              <a:t> </a:t>
            </a:r>
            <a:r>
              <a:rPr lang="en-US" sz="2000" dirty="0" err="1"/>
              <a:t>marino</a:t>
            </a:r>
            <a:r>
              <a:rPr lang="en-US" sz="2000" dirty="0"/>
              <a:t> </a:t>
            </a:r>
            <a:r>
              <a:rPr lang="en-US" sz="2000" dirty="0" err="1"/>
              <a:t>para</a:t>
            </a:r>
            <a:r>
              <a:rPr lang="en-US" sz="2000" dirty="0"/>
              <a:t> </a:t>
            </a:r>
            <a:r>
              <a:rPr lang="en-US" sz="2000" dirty="0" err="1"/>
              <a:t>Abril</a:t>
            </a:r>
            <a:r>
              <a:rPr lang="en-US" sz="2000" dirty="0"/>
              <a:t>, Mayo y </a:t>
            </a:r>
            <a:r>
              <a:rPr lang="en-US" sz="2000" dirty="0" err="1"/>
              <a:t>Junio</a:t>
            </a:r>
            <a:r>
              <a:rPr lang="en-US" sz="2000" dirty="0"/>
              <a:t>. </a:t>
            </a:r>
            <a:endParaRPr lang="es-AR" sz="2000" dirty="0"/>
          </a:p>
        </p:txBody>
      </p:sp>
    </p:spTree>
    <p:extLst>
      <p:ext uri="{BB962C8B-B14F-4D97-AF65-F5344CB8AC3E}">
        <p14:creationId xmlns:p14="http://schemas.microsoft.com/office/powerpoint/2010/main" val="35777876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33393" y="6217573"/>
            <a:ext cx="3024336" cy="307777"/>
          </a:xfrm>
          <a:prstGeom prst="rect">
            <a:avLst/>
          </a:prstGeom>
          <a:noFill/>
        </p:spPr>
        <p:txBody>
          <a:bodyPr wrap="square" rtlCol="0">
            <a:spAutoFit/>
          </a:bodyPr>
          <a:lstStyle/>
          <a:p>
            <a:pPr algn="r"/>
            <a:r>
              <a:rPr lang="en-US" sz="1400" dirty="0" smtClean="0"/>
              <a:t>Renwick (2005)</a:t>
            </a:r>
            <a:endParaRPr lang="es-AR" sz="1400" dirty="0"/>
          </a:p>
        </p:txBody>
      </p:sp>
      <p:sp>
        <p:nvSpPr>
          <p:cNvPr id="7" name="TextBox 6"/>
          <p:cNvSpPr txBox="1"/>
          <p:nvPr/>
        </p:nvSpPr>
        <p:spPr>
          <a:xfrm>
            <a:off x="919337" y="5571242"/>
            <a:ext cx="7305327" cy="707886"/>
          </a:xfrm>
          <a:prstGeom prst="rect">
            <a:avLst/>
          </a:prstGeom>
          <a:noFill/>
        </p:spPr>
        <p:txBody>
          <a:bodyPr wrap="square" rtlCol="0">
            <a:spAutoFit/>
          </a:bodyPr>
          <a:lstStyle/>
          <a:p>
            <a:pPr algn="ctr"/>
            <a:r>
              <a:rPr lang="en-US" sz="2000" dirty="0" err="1"/>
              <a:t>Composición</a:t>
            </a:r>
            <a:r>
              <a:rPr lang="en-US" sz="2000" dirty="0"/>
              <a:t> de SST de </a:t>
            </a:r>
            <a:r>
              <a:rPr lang="en-US" sz="2000" dirty="0" err="1"/>
              <a:t>meses</a:t>
            </a:r>
            <a:r>
              <a:rPr lang="en-US" sz="2000" dirty="0"/>
              <a:t> con </a:t>
            </a:r>
            <a:r>
              <a:rPr lang="en-US" sz="2000" dirty="0" err="1"/>
              <a:t>bloqueos</a:t>
            </a:r>
            <a:r>
              <a:rPr lang="en-US" sz="2000" dirty="0"/>
              <a:t> </a:t>
            </a:r>
            <a:r>
              <a:rPr lang="en-US" sz="2000" dirty="0" err="1"/>
              <a:t>asociados</a:t>
            </a:r>
            <a:r>
              <a:rPr lang="en-US" sz="2000" dirty="0"/>
              <a:t> a la QS3 entre </a:t>
            </a:r>
            <a:r>
              <a:rPr lang="en-US" sz="2000" dirty="0" err="1"/>
              <a:t>noviembre</a:t>
            </a:r>
            <a:r>
              <a:rPr lang="en-US" sz="2000" dirty="0"/>
              <a:t> y </a:t>
            </a:r>
            <a:r>
              <a:rPr lang="en-US" sz="2000" dirty="0" err="1"/>
              <a:t>abril</a:t>
            </a:r>
            <a:r>
              <a:rPr lang="en-US" sz="2000" dirty="0"/>
              <a:t>. </a:t>
            </a:r>
            <a:endParaRPr lang="es-AR" sz="2000"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2552" r="48824"/>
          <a:stretch/>
        </p:blipFill>
        <p:spPr bwMode="auto">
          <a:xfrm>
            <a:off x="520841" y="1196752"/>
            <a:ext cx="8102319" cy="3833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9706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smtClean="0"/>
              <a:t>Objetivos</a:t>
            </a:r>
            <a:endParaRPr lang="es-AR"/>
          </a:p>
        </p:txBody>
      </p:sp>
      <p:sp>
        <p:nvSpPr>
          <p:cNvPr id="3" name="Text Placeholder 2"/>
          <p:cNvSpPr>
            <a:spLocks noGrp="1"/>
          </p:cNvSpPr>
          <p:nvPr>
            <p:ph type="body" sz="quarter" idx="11"/>
          </p:nvPr>
        </p:nvSpPr>
        <p:spPr/>
        <p:txBody>
          <a:bodyPr>
            <a:normAutofit/>
          </a:bodyPr>
          <a:lstStyle/>
          <a:p>
            <a:r>
              <a:rPr lang="es-AR" smtClean="0"/>
              <a:t>caracterizar </a:t>
            </a:r>
            <a:r>
              <a:rPr lang="es-AR"/>
              <a:t>la climatología de la QS3;</a:t>
            </a:r>
          </a:p>
          <a:p>
            <a:r>
              <a:rPr lang="es-AR" smtClean="0"/>
              <a:t>explorar </a:t>
            </a:r>
            <a:r>
              <a:rPr lang="es-AR"/>
              <a:t>la influencia de las condiciones oceánicas superficiales </a:t>
            </a:r>
            <a:r>
              <a:rPr lang="es-AR" smtClean="0"/>
              <a:t>sobre </a:t>
            </a:r>
            <a:r>
              <a:rPr lang="es-AR"/>
              <a:t>la actividad de la QS3;</a:t>
            </a:r>
          </a:p>
          <a:p>
            <a:r>
              <a:rPr lang="es-AR" smtClean="0"/>
              <a:t>explorar </a:t>
            </a:r>
            <a:r>
              <a:rPr lang="es-AR"/>
              <a:t>la sensibilidad de la QS3 en general a las </a:t>
            </a:r>
            <a:r>
              <a:rPr lang="es-AR" smtClean="0"/>
              <a:t>condiciones de </a:t>
            </a:r>
            <a:r>
              <a:rPr lang="es-AR"/>
              <a:t>superficie.</a:t>
            </a:r>
          </a:p>
          <a:p>
            <a:endParaRPr lang="es-AR"/>
          </a:p>
        </p:txBody>
      </p:sp>
    </p:spTree>
    <p:extLst>
      <p:ext uri="{BB962C8B-B14F-4D97-AF65-F5344CB8AC3E}">
        <p14:creationId xmlns:p14="http://schemas.microsoft.com/office/powerpoint/2010/main" val="6830890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Helvetica Neu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2716</TotalTime>
  <Words>4568</Words>
  <Application>Microsoft Office PowerPoint</Application>
  <PresentationFormat>On-screen Show (4:3)</PresentationFormat>
  <Paragraphs>270</Paragraphs>
  <Slides>42</Slides>
  <Notes>36</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Estudio de los mecanismos físicos asociados con el patrón de onda 3 de la circulación atmosférica  del 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elio</dc:creator>
  <cp:lastModifiedBy>elio</cp:lastModifiedBy>
  <cp:revision>351</cp:revision>
  <dcterms:created xsi:type="dcterms:W3CDTF">2018-03-15T16:54:02Z</dcterms:created>
  <dcterms:modified xsi:type="dcterms:W3CDTF">2018-03-20T19:15:02Z</dcterms:modified>
</cp:coreProperties>
</file>